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5" r:id="rId6"/>
  </p:sldMasterIdLst>
  <p:notesMasterIdLst>
    <p:notesMasterId r:id="rId19"/>
  </p:notesMasterIdLst>
  <p:sldIdLst>
    <p:sldId id="526" r:id="rId7"/>
    <p:sldId id="450" r:id="rId8"/>
    <p:sldId id="268" r:id="rId9"/>
    <p:sldId id="269" r:id="rId10"/>
    <p:sldId id="270" r:id="rId11"/>
    <p:sldId id="527" r:id="rId12"/>
    <p:sldId id="271" r:id="rId13"/>
    <p:sldId id="272" r:id="rId14"/>
    <p:sldId id="274" r:id="rId15"/>
    <p:sldId id="275" r:id="rId16"/>
    <p:sldId id="529" r:id="rId17"/>
    <p:sldId id="28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97" autoAdjust="0"/>
    <p:restoredTop sz="93013" autoAdjust="0"/>
  </p:normalViewPr>
  <p:slideViewPr>
    <p:cSldViewPr snapToGrid="0">
      <p:cViewPr varScale="1">
        <p:scale>
          <a:sx n="110" d="100"/>
          <a:sy n="110" d="100"/>
        </p:scale>
        <p:origin x="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DEF76-D109-4709-A1A5-11219775737B}" type="datetimeFigureOut">
              <a:rPr lang="en-IE" smtClean="0"/>
              <a:t>25/05/2026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565F73-05C5-42B7-B3D7-BDC851752E7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9907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IE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56A6A6-48DF-8943-B834-CC807E76175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F6B95-2BBF-4B29-85C9-0D16C7224DC6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25/05/2026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98A9F1-D4C5-2B8B-80F7-5708BE1F51F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 ersuasive leadership-lessons from the arts</a:t>
            </a:r>
          </a:p>
        </p:txBody>
      </p:sp>
    </p:spTree>
    <p:extLst>
      <p:ext uri="{BB962C8B-B14F-4D97-AF65-F5344CB8AC3E}">
        <p14:creationId xmlns:p14="http://schemas.microsoft.com/office/powerpoint/2010/main" val="26389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4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48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56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06219-98CC-0445-B324-CC1F5D906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4856" y="1238491"/>
            <a:ext cx="8133144" cy="1250067"/>
          </a:xfr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64D535-E8AD-EA4E-9878-7041B5808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4856" y="2878622"/>
            <a:ext cx="8133144" cy="1490823"/>
          </a:xfrm>
        </p:spPr>
        <p:txBody>
          <a:bodyPr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ED85C-46A6-1D4F-8894-4A9060AEE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0" y="6356351"/>
            <a:ext cx="66294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66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06219-98CC-0445-B324-CC1F5D906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4856" y="1238491"/>
            <a:ext cx="8133144" cy="1250066"/>
          </a:xfr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64D535-E8AD-EA4E-9878-7041B5808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4856" y="2878621"/>
            <a:ext cx="8133144" cy="1490823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ED85C-46A6-1D4F-8894-4A9060AEE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0" y="6356350"/>
            <a:ext cx="66294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20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BEE2C-7C5C-954E-BE93-9812CB78F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3280" y="1210077"/>
            <a:ext cx="883052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8509CE68-1C51-B849-BF79-5310C8D0C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8" y="6356350"/>
            <a:ext cx="731361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534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 txBox="1">
            <a:spLocks noGrp="1"/>
          </p:cNvSpPr>
          <p:nvPr>
            <p:ph type="title"/>
          </p:nvPr>
        </p:nvSpPr>
        <p:spPr>
          <a:xfrm>
            <a:off x="2324911" y="1168013"/>
            <a:ext cx="90288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body" idx="1"/>
          </p:nvPr>
        </p:nvSpPr>
        <p:spPr>
          <a:xfrm>
            <a:off x="2324911" y="2925878"/>
            <a:ext cx="4324818" cy="3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2"/>
          </p:nvPr>
        </p:nvSpPr>
        <p:spPr>
          <a:xfrm>
            <a:off x="7104890" y="2925878"/>
            <a:ext cx="4248910" cy="366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－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5659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56DA39-EEA4-5C49-937D-15BB82305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26"/>
          <a:stretch/>
        </p:blipFill>
        <p:spPr>
          <a:xfrm>
            <a:off x="3046413" y="0"/>
            <a:ext cx="914558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D10D34-6AC7-2246-979B-388A65A1D726}"/>
              </a:ext>
            </a:extLst>
          </p:cNvPr>
          <p:cNvSpPr/>
          <p:nvPr userDrawn="1"/>
        </p:nvSpPr>
        <p:spPr>
          <a:xfrm>
            <a:off x="0" y="0"/>
            <a:ext cx="533558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EFF71-5F97-D74C-AC41-3CEA45F53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586" y="2958104"/>
            <a:ext cx="4573588" cy="1560022"/>
          </a:xfrm>
        </p:spPr>
        <p:txBody>
          <a:bodyPr anchor="t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00EAD-2826-1044-AC45-5E727FE43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6584" y="4527878"/>
            <a:ext cx="4017391" cy="166510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4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03" y="885485"/>
            <a:ext cx="1509905" cy="102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32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D5F916-E5AC-E948-96D5-624808A404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8D10D34-6AC7-2246-979B-388A65A1D726}"/>
              </a:ext>
            </a:extLst>
          </p:cNvPr>
          <p:cNvSpPr/>
          <p:nvPr userDrawn="1"/>
        </p:nvSpPr>
        <p:spPr>
          <a:xfrm>
            <a:off x="0" y="0"/>
            <a:ext cx="10668000" cy="635793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EFF71-5F97-D74C-AC41-3CEA45F53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762" y="3111335"/>
            <a:ext cx="4573588" cy="1460665"/>
          </a:xfrm>
        </p:spPr>
        <p:txBody>
          <a:bodyPr anchor="t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00EAD-2826-1044-AC45-5E727FE43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762" y="4702175"/>
            <a:ext cx="4017390" cy="137205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4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03" y="885485"/>
            <a:ext cx="1509905" cy="102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82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D5F916-E5AC-E948-96D5-624808A404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3EFF71-5F97-D74C-AC41-3CEA45F53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762" y="3111336"/>
            <a:ext cx="10309872" cy="1733796"/>
          </a:xfrm>
        </p:spPr>
        <p:txBody>
          <a:bodyPr anchor="t">
            <a:normAutofit/>
          </a:bodyPr>
          <a:lstStyle>
            <a:lvl1pPr marL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ru-RU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07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4A14AA4-A835-6247-A7B2-13AE3501D566}"/>
              </a:ext>
            </a:extLst>
          </p:cNvPr>
          <p:cNvGrpSpPr/>
          <p:nvPr userDrawn="1"/>
        </p:nvGrpSpPr>
        <p:grpSpPr>
          <a:xfrm>
            <a:off x="4535803" y="1525201"/>
            <a:ext cx="3134568" cy="1542290"/>
            <a:chOff x="4471256" y="1192048"/>
            <a:chExt cx="3134568" cy="1542290"/>
          </a:xfrm>
        </p:grpSpPr>
        <p:sp>
          <p:nvSpPr>
            <p:cNvPr id="4" name="Заголовок 1">
              <a:extLst>
                <a:ext uri="{FF2B5EF4-FFF2-40B4-BE49-F238E27FC236}">
                  <a16:creationId xmlns:a16="http://schemas.microsoft.com/office/drawing/2014/main" id="{1DD02062-42AB-EE43-A759-DB157E2FD029}"/>
                </a:ext>
              </a:extLst>
            </p:cNvPr>
            <p:cNvSpPr txBox="1">
              <a:spLocks/>
            </p:cNvSpPr>
            <p:nvPr/>
          </p:nvSpPr>
          <p:spPr>
            <a:xfrm>
              <a:off x="4471256" y="2075483"/>
              <a:ext cx="3134568" cy="6588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2400" b="1" dirty="0">
                  <a:solidFill>
                    <a:schemeClr val="bg2"/>
                  </a:solidFill>
                  <a:latin typeface="Georgia" panose="02040502050405020303" pitchFamily="18" charset="0"/>
                </a:rPr>
                <a:t>ЧАСТЬ</a:t>
              </a:r>
            </a:p>
          </p:txBody>
        </p:sp>
        <p:sp>
          <p:nvSpPr>
            <p:cNvPr id="5" name="Заголовок 1">
              <a:extLst>
                <a:ext uri="{FF2B5EF4-FFF2-40B4-BE49-F238E27FC236}">
                  <a16:creationId xmlns:a16="http://schemas.microsoft.com/office/drawing/2014/main" id="{C4D86C87-5D65-FD40-891D-1A82E23AEC3C}"/>
                </a:ext>
              </a:extLst>
            </p:cNvPr>
            <p:cNvSpPr txBox="1">
              <a:spLocks/>
            </p:cNvSpPr>
            <p:nvPr/>
          </p:nvSpPr>
          <p:spPr>
            <a:xfrm>
              <a:off x="4975284" y="1192048"/>
              <a:ext cx="2126511" cy="11258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0600" b="1" dirty="0">
                  <a:solidFill>
                    <a:schemeClr val="bg2"/>
                  </a:solidFill>
                  <a:latin typeface="Georgia" panose="02040502050405020303" pitchFamily="18" charset="0"/>
                </a:rPr>
                <a:t>III</a:t>
              </a:r>
              <a:endParaRPr lang="ru-RU" sz="10600" b="1" dirty="0">
                <a:solidFill>
                  <a:schemeClr val="bg2"/>
                </a:solidFill>
                <a:latin typeface="Georgia" panose="02040502050405020303" pitchFamily="18" charset="0"/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6C686F6-CECA-3642-9073-46BC77627F03}"/>
              </a:ext>
            </a:extLst>
          </p:cNvPr>
          <p:cNvCxnSpPr>
            <a:cxnSpLocks/>
          </p:cNvCxnSpPr>
          <p:nvPr userDrawn="1"/>
        </p:nvCxnSpPr>
        <p:spPr>
          <a:xfrm flipH="1">
            <a:off x="5252484" y="3429000"/>
            <a:ext cx="167285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61890" y="4161210"/>
            <a:ext cx="10890331" cy="756842"/>
          </a:xfrm>
        </p:spPr>
        <p:txBody>
          <a:bodyPr/>
          <a:lstStyle>
            <a:lvl1pPr algn="ctr">
              <a:defRPr lang="ru-RU" sz="40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649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873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7545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407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4FDE8-5BC0-2540-AC0C-F11FAFBF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974" y="495293"/>
            <a:ext cx="10824154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233DD-EAB6-4D4B-A1B9-3ABA37F16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974" y="1916113"/>
            <a:ext cx="10824154" cy="4351338"/>
          </a:xfrm>
        </p:spPr>
        <p:txBody>
          <a:bodyPr/>
          <a:lstStyle>
            <a:lvl1pPr marL="0" indent="0">
              <a:defRPr sz="2400"/>
            </a:lvl1pPr>
            <a:lvl2pPr marL="0" indent="0">
              <a:defRPr/>
            </a:lvl2pPr>
            <a:lvl3pPr marL="0" indent="0">
              <a:defRPr/>
            </a:lvl3pPr>
            <a:lvl4pPr marL="0" indent="0">
              <a:defRPr b="1"/>
            </a:lvl4pPr>
            <a:lvl5pPr marL="0" indent="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D06C-1FC4-4132-9463-3E3092501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865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-1587" y="0"/>
            <a:ext cx="6096000" cy="4987925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6FD06C-1FC4-4132-9463-3E30925012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762327" y="1412875"/>
            <a:ext cx="4670424" cy="11973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762750" y="2724666"/>
            <a:ext cx="4670425" cy="27680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2318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16" y="487513"/>
            <a:ext cx="4803209" cy="11973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52058D-C72C-314B-9146-CB4A74548DE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98A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1034540" y="2569364"/>
            <a:ext cx="3537460" cy="3309937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6FD06C-1FC4-4132-9463-3E3092501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8184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03907-A0D9-6742-BB79-A0226C668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709738"/>
            <a:ext cx="105854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0AA36-191D-0B46-AA93-482DD0175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71632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E327E-AD3D-FC47-A6D3-8E1C34FB0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8724E-154C-DE40-9B0E-6E168D3F5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2" y="1916112"/>
            <a:ext cx="5046135" cy="4441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09B248-769D-B54B-9711-93C55554E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1334" y="1916113"/>
            <a:ext cx="5418666" cy="44418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2176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C8CD4-CAE8-434B-9045-4176FE6A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FD06C-1FC4-4132-9463-3E3092501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326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94EDEF-15D6-46F8-BD80-3CE51A61752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B9A8-0A00-49F2-9023-382E199701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861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94EDEF-15D6-46F8-BD80-3CE51A617528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B9A8-0A00-49F2-9023-382E199701D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047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3247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000" y="190504"/>
            <a:ext cx="9194800" cy="10763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1" y="1476376"/>
            <a:ext cx="5526617" cy="521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1018" y="1476376"/>
            <a:ext cx="5528733" cy="521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30055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1000" y="190504"/>
            <a:ext cx="9194800" cy="10763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1" y="1476376"/>
            <a:ext cx="5526617" cy="521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41018" y="1476376"/>
            <a:ext cx="5528733" cy="521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45930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FS_Vorlage_Agenda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946227" y="3248605"/>
            <a:ext cx="10363200" cy="1021556"/>
          </a:xfrm>
        </p:spPr>
        <p:txBody>
          <a:bodyPr anchor="t"/>
          <a:lstStyle>
            <a:lvl1pPr algn="l">
              <a:defRPr sz="3600" b="1" cap="all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6" name="Inhaltsplatzhalter 8"/>
          <p:cNvSpPr>
            <a:spLocks noGrp="1"/>
          </p:cNvSpPr>
          <p:nvPr>
            <p:ph sz="quarter" idx="10"/>
          </p:nvPr>
        </p:nvSpPr>
        <p:spPr>
          <a:xfrm>
            <a:off x="935428" y="2664780"/>
            <a:ext cx="10380273" cy="58420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de-DE" sz="4000" b="1" i="0" cap="small" baseline="0" smtClean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58128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6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84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01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5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7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49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1197C-44D0-408E-8D91-258D7DE97C42}" type="datetimeFigureOut">
              <a:rPr lang="en-US" smtClean="0"/>
              <a:t>5/25/26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55400-4B5A-4E36-8F36-B8CC6BFD7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3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5A238D-0D37-1946-A2AD-E137930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3279" y="1192190"/>
            <a:ext cx="883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502D85-4D99-0541-96A3-5E4F0CEEF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3280" y="2743199"/>
            <a:ext cx="8830519" cy="2291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44BF9-AF4A-514A-B453-ED0F36818D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23280" y="6585995"/>
            <a:ext cx="6394048" cy="2720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887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426DDD-0801-4A4B-9F37-3BA7302F2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68" y="487513"/>
            <a:ext cx="10890331" cy="11973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781A90-4C13-3047-AD54-DC9C81A09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268" y="1916112"/>
            <a:ext cx="10890332" cy="4441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086FD06C-1FC4-4132-9463-3E3092501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7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b="1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tabLst/>
        <a:defRPr sz="24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1400" b="1" kern="1200">
          <a:solidFill>
            <a:schemeClr val="tx2"/>
          </a:solidFill>
          <a:latin typeface="Georgia" panose="02040502050405020303" pitchFamily="18" charset="0"/>
          <a:ea typeface="+mn-ea"/>
          <a:cs typeface="Arial" panose="020B0604020202020204" pitchFamily="34" charset="0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1400" b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1000" b="1" kern="1200" spc="40" baseline="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/>
        <a:defRPr sz="1000" kern="1200" spc="40" baseline="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orient="horz" pos="890">
          <p15:clr>
            <a:srgbClr val="F26B43"/>
          </p15:clr>
        </p15:guide>
        <p15:guide id="3" orient="horz" pos="1207">
          <p15:clr>
            <a:srgbClr val="F26B43"/>
          </p15:clr>
        </p15:guide>
        <p15:guide id="4" pos="480">
          <p15:clr>
            <a:srgbClr val="F26B43"/>
          </p15:clr>
        </p15:guide>
        <p15:guide id="5" pos="7200">
          <p15:clr>
            <a:srgbClr val="F26B43"/>
          </p15:clr>
        </p15:guide>
        <p15:guide id="6" pos="6720">
          <p15:clr>
            <a:srgbClr val="F26B43"/>
          </p15:clr>
        </p15:guide>
        <p15:guide id="7" pos="6240">
          <p15:clr>
            <a:srgbClr val="F26B43"/>
          </p15:clr>
        </p15:guide>
        <p15:guide id="8" pos="5760">
          <p15:clr>
            <a:srgbClr val="F26B43"/>
          </p15:clr>
        </p15:guide>
        <p15:guide id="9" pos="5280">
          <p15:clr>
            <a:srgbClr val="F26B43"/>
          </p15:clr>
        </p15:guide>
        <p15:guide id="10" pos="4800">
          <p15:clr>
            <a:srgbClr val="F26B43"/>
          </p15:clr>
        </p15:guide>
        <p15:guide id="11" pos="4322">
          <p15:clr>
            <a:srgbClr val="F26B43"/>
          </p15:clr>
        </p15:guide>
        <p15:guide id="12" pos="960">
          <p15:clr>
            <a:srgbClr val="F26B43"/>
          </p15:clr>
        </p15:guide>
        <p15:guide id="13" pos="3840">
          <p15:clr>
            <a:srgbClr val="F26B43"/>
          </p15:clr>
        </p15:guide>
        <p15:guide id="14" pos="1442">
          <p15:clr>
            <a:srgbClr val="F26B43"/>
          </p15:clr>
        </p15:guide>
        <p15:guide id="15" pos="1919">
          <p15:clr>
            <a:srgbClr val="F26B43"/>
          </p15:clr>
        </p15:guide>
        <p15:guide id="16" pos="3361">
          <p15:clr>
            <a:srgbClr val="F26B43"/>
          </p15:clr>
        </p15:guide>
        <p15:guide id="17" pos="2880">
          <p15:clr>
            <a:srgbClr val="F26B43"/>
          </p15:clr>
        </p15:guide>
        <p15:guide id="18" pos="2402">
          <p15:clr>
            <a:srgbClr val="F26B43"/>
          </p15:clr>
        </p15:guide>
        <p15:guide id="19" orient="horz" pos="4005">
          <p15:clr>
            <a:srgbClr val="F26B43"/>
          </p15:clr>
        </p15:guide>
        <p15:guide id="2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ages.google.ie/imgres?imgurl=http://seekingtheessence.files.wordpress.com/2006/09/lightbulb.jpg&amp;imgrefurl=http://seekingtheessence.wordpress.com/2006/08/&amp;usg=__V8ESGawtgeznaD1PfVkp_q9DlgQ=&amp;h=321&amp;w=484&amp;sz=25&amp;hl=en&amp;start=52&amp;tbnid=xK3QP7dhdSnX2M:&amp;tbnh=86&amp;tbnw=129&amp;prev=/images?q=lightbulb&amp;gbv=2&amp;ndsp=18&amp;hl=en&amp;sa=N&amp;start=3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0511" y="1013408"/>
            <a:ext cx="8820692" cy="1667291"/>
          </a:xfrm>
        </p:spPr>
        <p:txBody>
          <a:bodyPr>
            <a:normAutofit fontScale="90000"/>
          </a:bodyPr>
          <a:lstStyle/>
          <a:p>
            <a:br>
              <a:rPr lang="en-IE" dirty="0"/>
            </a:br>
            <a:r>
              <a:rPr lang="en-IE" sz="4000" dirty="0"/>
              <a:t>Leading </a:t>
            </a:r>
            <a:r>
              <a:rPr lang="en-IE" sz="4000" dirty="0" err="1"/>
              <a:t>Change:The</a:t>
            </a:r>
            <a:r>
              <a:rPr lang="en-IE" sz="4000" dirty="0"/>
              <a:t> Challenge of WBL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91E84-C15F-4FD0-81D0-70F140984F2D}"/>
              </a:ext>
            </a:extLst>
          </p:cNvPr>
          <p:cNvSpPr txBox="1"/>
          <p:nvPr/>
        </p:nvSpPr>
        <p:spPr>
          <a:xfrm>
            <a:off x="2280511" y="2905782"/>
            <a:ext cx="50619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headings"/>
                <a:ea typeface="+mn-ea"/>
                <a:cs typeface="+mn-cs"/>
              </a:rPr>
              <a:t>Professor Patrick Flood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headings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headings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1633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41519" y="1383159"/>
            <a:ext cx="5682837" cy="4385260"/>
            <a:chOff x="1187450" y="2411413"/>
            <a:chExt cx="6264275" cy="4833937"/>
          </a:xfrm>
        </p:grpSpPr>
        <p:sp>
          <p:nvSpPr>
            <p:cNvPr id="3" name="AutoShape 5"/>
            <p:cNvSpPr>
              <a:spLocks noChangeArrowheads="1"/>
            </p:cNvSpPr>
            <p:nvPr/>
          </p:nvSpPr>
          <p:spPr bwMode="auto">
            <a:xfrm>
              <a:off x="5364163" y="2914650"/>
              <a:ext cx="2087562" cy="2881313"/>
            </a:xfrm>
            <a:prstGeom prst="homePlate">
              <a:avLst>
                <a:gd name="adj" fmla="val 25000"/>
              </a:avLst>
            </a:prstGeom>
            <a:noFill/>
            <a:ln w="25400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en-US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5364164" y="3562350"/>
              <a:ext cx="1892300" cy="1332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814" b="1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Creating Value</a:t>
              </a:r>
            </a:p>
            <a:p>
              <a:pPr algn="ctr">
                <a:spcBef>
                  <a:spcPct val="0"/>
                </a:spcBef>
                <a:buNone/>
                <a:defRPr/>
              </a:pPr>
              <a:endParaRPr lang="en-GB" altLang="en-US" sz="1814" b="1" kern="0" dirty="0">
                <a:solidFill>
                  <a:prstClr val="black"/>
                </a:solidFill>
                <a:latin typeface="Garamond" panose="02020404030301010803" pitchFamily="18" charset="0"/>
              </a:endParaRPr>
            </a:p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814" b="1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Creating Urgency</a:t>
              </a:r>
            </a:p>
          </p:txBody>
        </p:sp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4572000" y="2411413"/>
              <a:ext cx="0" cy="4833937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pic>
          <p:nvPicPr>
            <p:cNvPr id="6" name="Picture 11" descr="lightbulb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450" y="2914650"/>
              <a:ext cx="3100388" cy="288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152508" y="297697"/>
            <a:ext cx="9699418" cy="69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GB" altLang="en-US" sz="2540" b="1" dirty="0">
                <a:solidFill>
                  <a:schemeClr val="tx1"/>
                </a:solidFill>
                <a:latin typeface="Garamond" panose="02020404030301010803" pitchFamily="18" charset="0"/>
              </a:rPr>
              <a:t>LEADERSHIP OF LEARNING</a:t>
            </a:r>
            <a:endParaRPr lang="en-GB" altLang="en-US" sz="2540" kern="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5F4BD1-3100-346F-BC6B-C023B062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5366" y="5337445"/>
            <a:ext cx="3210560" cy="156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F798C-B145-4CA7-F5AA-49780EBDD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WBL and Universities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D33A4-10F6-3217-F194-A3AA0B780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960" y="15208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/>
              <a:t>The continuum of WBL </a:t>
            </a:r>
          </a:p>
          <a:p>
            <a:r>
              <a:rPr lang="en-IE" dirty="0"/>
              <a:t>Challenge based learning</a:t>
            </a:r>
          </a:p>
          <a:p>
            <a:r>
              <a:rPr lang="en-IE" dirty="0"/>
              <a:t>Co-operative education</a:t>
            </a:r>
          </a:p>
          <a:p>
            <a:r>
              <a:rPr lang="en-IE" dirty="0"/>
              <a:t>Employers still want critical thinkers</a:t>
            </a:r>
          </a:p>
          <a:p>
            <a:r>
              <a:rPr lang="en-IE" dirty="0"/>
              <a:t>Many see AI proficiency as teachable at work</a:t>
            </a:r>
          </a:p>
          <a:p>
            <a:r>
              <a:rPr lang="en-IE" dirty="0"/>
              <a:t>You visit me and I’ll visit you</a:t>
            </a:r>
          </a:p>
          <a:p>
            <a:r>
              <a:rPr lang="en-IE" b="1" dirty="0"/>
              <a:t>WE STILL NEED EDUCATED PEOPLE!</a:t>
            </a:r>
          </a:p>
          <a:p>
            <a:endParaRPr lang="en-IE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106DD0-4693-B480-8708-89FC8DE3F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366" y="5337445"/>
            <a:ext cx="3210560" cy="156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02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60862" y="1392599"/>
            <a:ext cx="7344771" cy="4247006"/>
            <a:chOff x="447675" y="1663700"/>
            <a:chExt cx="8096250" cy="4681538"/>
          </a:xfrm>
        </p:grpSpPr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447675" y="1663700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Pressure for 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Change;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Leadership</a:t>
              </a:r>
            </a:p>
          </p:txBody>
        </p:sp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2182813" y="1663700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Clear shared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Vision;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Power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3919538" y="1663700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Capacity for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change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654675" y="1663700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Actionable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first steps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7391400" y="1663700"/>
              <a:ext cx="1152525" cy="792163"/>
            </a:xfrm>
            <a:prstGeom prst="rect">
              <a:avLst/>
            </a:prstGeom>
            <a:solidFill>
              <a:srgbClr val="99FF33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Successful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Change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cxnSp>
          <p:nvCxnSpPr>
            <p:cNvPr id="8" name="AutoShape 11"/>
            <p:cNvCxnSpPr>
              <a:cxnSpLocks noChangeShapeType="1"/>
              <a:stCxn id="3" idx="3"/>
              <a:endCxn id="4" idx="1"/>
            </p:cNvCxnSpPr>
            <p:nvPr/>
          </p:nvCxnSpPr>
          <p:spPr bwMode="auto">
            <a:xfrm>
              <a:off x="1600200" y="2058988"/>
              <a:ext cx="58261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AutoShape 12"/>
            <p:cNvCxnSpPr>
              <a:cxnSpLocks noChangeShapeType="1"/>
              <a:stCxn id="4" idx="3"/>
              <a:endCxn id="5" idx="1"/>
            </p:cNvCxnSpPr>
            <p:nvPr/>
          </p:nvCxnSpPr>
          <p:spPr bwMode="auto">
            <a:xfrm>
              <a:off x="3335338" y="2058988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AutoShape 13"/>
            <p:cNvCxnSpPr>
              <a:cxnSpLocks noChangeShapeType="1"/>
              <a:stCxn id="5" idx="3"/>
              <a:endCxn id="6" idx="1"/>
            </p:cNvCxnSpPr>
            <p:nvPr/>
          </p:nvCxnSpPr>
          <p:spPr bwMode="auto">
            <a:xfrm>
              <a:off x="5072063" y="2058988"/>
              <a:ext cx="58261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AutoShape 14"/>
            <p:cNvCxnSpPr>
              <a:cxnSpLocks noChangeShapeType="1"/>
              <a:stCxn id="6" idx="3"/>
              <a:endCxn id="7" idx="1"/>
            </p:cNvCxnSpPr>
            <p:nvPr/>
          </p:nvCxnSpPr>
          <p:spPr bwMode="auto">
            <a:xfrm>
              <a:off x="6807200" y="2058988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Rectangle 18"/>
            <p:cNvSpPr>
              <a:spLocks noChangeArrowheads="1"/>
            </p:cNvSpPr>
            <p:nvPr/>
          </p:nvSpPr>
          <p:spPr bwMode="auto">
            <a:xfrm>
              <a:off x="447675" y="2635250"/>
              <a:ext cx="1152525" cy="792163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endParaRPr lang="en-US" altLang="en-US" sz="1270" b="1" kern="0">
                <a:latin typeface="Garamond" panose="02020404030301010803" pitchFamily="18" charset="0"/>
              </a:endParaRPr>
            </a:p>
          </p:txBody>
        </p:sp>
        <p:sp>
          <p:nvSpPr>
            <p:cNvPr id="13" name="Rectangle 19"/>
            <p:cNvSpPr>
              <a:spLocks noChangeArrowheads="1"/>
            </p:cNvSpPr>
            <p:nvPr/>
          </p:nvSpPr>
          <p:spPr bwMode="auto">
            <a:xfrm>
              <a:off x="2182813" y="2635250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Clear shared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Vision;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Power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14" name="Rectangle 20"/>
            <p:cNvSpPr>
              <a:spLocks noChangeArrowheads="1"/>
            </p:cNvSpPr>
            <p:nvPr/>
          </p:nvSpPr>
          <p:spPr bwMode="auto">
            <a:xfrm>
              <a:off x="3919538" y="2635250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Capacity for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change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5654675" y="2635250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Actionable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first steps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16" name="Rectangle 25"/>
            <p:cNvSpPr>
              <a:spLocks noChangeArrowheads="1"/>
            </p:cNvSpPr>
            <p:nvPr/>
          </p:nvSpPr>
          <p:spPr bwMode="auto">
            <a:xfrm>
              <a:off x="7391400" y="2635250"/>
              <a:ext cx="1152525" cy="792163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Do this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next week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cxnSp>
          <p:nvCxnSpPr>
            <p:cNvPr id="17" name="AutoShape 26"/>
            <p:cNvCxnSpPr>
              <a:cxnSpLocks noChangeShapeType="1"/>
              <a:stCxn id="12" idx="3"/>
              <a:endCxn id="13" idx="1"/>
            </p:cNvCxnSpPr>
            <p:nvPr/>
          </p:nvCxnSpPr>
          <p:spPr bwMode="auto">
            <a:xfrm>
              <a:off x="1600200" y="3030538"/>
              <a:ext cx="58261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AutoShape 27"/>
            <p:cNvCxnSpPr>
              <a:cxnSpLocks noChangeShapeType="1"/>
              <a:stCxn id="13" idx="3"/>
              <a:endCxn id="14" idx="1"/>
            </p:cNvCxnSpPr>
            <p:nvPr/>
          </p:nvCxnSpPr>
          <p:spPr bwMode="auto">
            <a:xfrm>
              <a:off x="3335338" y="3030538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AutoShape 28"/>
            <p:cNvCxnSpPr>
              <a:cxnSpLocks noChangeShapeType="1"/>
              <a:stCxn id="14" idx="3"/>
              <a:endCxn id="15" idx="1"/>
            </p:cNvCxnSpPr>
            <p:nvPr/>
          </p:nvCxnSpPr>
          <p:spPr bwMode="auto">
            <a:xfrm>
              <a:off x="5072063" y="3030538"/>
              <a:ext cx="58261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AutoShape 29"/>
            <p:cNvCxnSpPr>
              <a:cxnSpLocks noChangeShapeType="1"/>
              <a:stCxn id="15" idx="3"/>
              <a:endCxn id="16" idx="1"/>
            </p:cNvCxnSpPr>
            <p:nvPr/>
          </p:nvCxnSpPr>
          <p:spPr bwMode="auto">
            <a:xfrm>
              <a:off x="6807200" y="3030538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Rectangle 33"/>
            <p:cNvSpPr>
              <a:spLocks noChangeArrowheads="1"/>
            </p:cNvSpPr>
            <p:nvPr/>
          </p:nvSpPr>
          <p:spPr bwMode="auto">
            <a:xfrm>
              <a:off x="447675" y="3608388"/>
              <a:ext cx="1152525" cy="79216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Pressure for 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Change;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Leadership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22" name="Rectangle 34"/>
            <p:cNvSpPr>
              <a:spLocks noChangeArrowheads="1"/>
            </p:cNvSpPr>
            <p:nvPr/>
          </p:nvSpPr>
          <p:spPr bwMode="auto">
            <a:xfrm>
              <a:off x="2182813" y="3608388"/>
              <a:ext cx="1152525" cy="79216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endParaRPr lang="en-US" altLang="en-US" sz="1270" b="1" kern="0">
                <a:latin typeface="Garamond" panose="02020404030301010803" pitchFamily="18" charset="0"/>
              </a:endParaRPr>
            </a:p>
          </p:txBody>
        </p:sp>
        <p:sp>
          <p:nvSpPr>
            <p:cNvPr id="23" name="Rectangle 35"/>
            <p:cNvSpPr>
              <a:spLocks noChangeArrowheads="1"/>
            </p:cNvSpPr>
            <p:nvPr/>
          </p:nvSpPr>
          <p:spPr bwMode="auto">
            <a:xfrm>
              <a:off x="3919538" y="3608388"/>
              <a:ext cx="1152525" cy="79216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Capacity for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change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24" name="Rectangle 36"/>
            <p:cNvSpPr>
              <a:spLocks noChangeArrowheads="1"/>
            </p:cNvSpPr>
            <p:nvPr/>
          </p:nvSpPr>
          <p:spPr bwMode="auto">
            <a:xfrm>
              <a:off x="5654675" y="3608388"/>
              <a:ext cx="1152525" cy="79216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Actionable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first steps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25" name="Rectangle 40"/>
            <p:cNvSpPr>
              <a:spLocks noChangeArrowheads="1"/>
            </p:cNvSpPr>
            <p:nvPr/>
          </p:nvSpPr>
          <p:spPr bwMode="auto">
            <a:xfrm>
              <a:off x="7391400" y="3608388"/>
              <a:ext cx="1152525" cy="792162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Action that 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loses 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direction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cxnSp>
          <p:nvCxnSpPr>
            <p:cNvPr id="26" name="AutoShape 41"/>
            <p:cNvCxnSpPr>
              <a:cxnSpLocks noChangeShapeType="1"/>
              <a:stCxn id="21" idx="3"/>
              <a:endCxn id="22" idx="1"/>
            </p:cNvCxnSpPr>
            <p:nvPr/>
          </p:nvCxnSpPr>
          <p:spPr bwMode="auto">
            <a:xfrm>
              <a:off x="1600200" y="4005263"/>
              <a:ext cx="58261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AutoShape 42"/>
            <p:cNvCxnSpPr>
              <a:cxnSpLocks noChangeShapeType="1"/>
              <a:stCxn id="22" idx="3"/>
              <a:endCxn id="23" idx="1"/>
            </p:cNvCxnSpPr>
            <p:nvPr/>
          </p:nvCxnSpPr>
          <p:spPr bwMode="auto">
            <a:xfrm>
              <a:off x="3335338" y="4005263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AutoShape 43"/>
            <p:cNvCxnSpPr>
              <a:cxnSpLocks noChangeShapeType="1"/>
              <a:stCxn id="23" idx="3"/>
              <a:endCxn id="24" idx="1"/>
            </p:cNvCxnSpPr>
            <p:nvPr/>
          </p:nvCxnSpPr>
          <p:spPr bwMode="auto">
            <a:xfrm>
              <a:off x="5072063" y="4005263"/>
              <a:ext cx="58261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AutoShape 44"/>
            <p:cNvCxnSpPr>
              <a:cxnSpLocks noChangeShapeType="1"/>
              <a:stCxn id="24" idx="3"/>
              <a:endCxn id="25" idx="1"/>
            </p:cNvCxnSpPr>
            <p:nvPr/>
          </p:nvCxnSpPr>
          <p:spPr bwMode="auto">
            <a:xfrm>
              <a:off x="6807200" y="4005263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0" name="Rectangle 48"/>
            <p:cNvSpPr>
              <a:spLocks noChangeArrowheads="1"/>
            </p:cNvSpPr>
            <p:nvPr/>
          </p:nvSpPr>
          <p:spPr bwMode="auto">
            <a:xfrm>
              <a:off x="447675" y="4579938"/>
              <a:ext cx="1152525" cy="79216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Pressure for 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Change;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Leadership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31" name="Rectangle 49"/>
            <p:cNvSpPr>
              <a:spLocks noChangeArrowheads="1"/>
            </p:cNvSpPr>
            <p:nvPr/>
          </p:nvSpPr>
          <p:spPr bwMode="auto">
            <a:xfrm>
              <a:off x="2182813" y="4579938"/>
              <a:ext cx="1152525" cy="79216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Clear shared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Vision;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Power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32" name="Rectangle 50"/>
            <p:cNvSpPr>
              <a:spLocks noChangeArrowheads="1"/>
            </p:cNvSpPr>
            <p:nvPr/>
          </p:nvSpPr>
          <p:spPr bwMode="auto">
            <a:xfrm>
              <a:off x="3919538" y="4579938"/>
              <a:ext cx="1152525" cy="79216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endParaRPr lang="en-US" altLang="en-US" sz="1270" b="1" kern="0">
                <a:latin typeface="Garamond" panose="02020404030301010803" pitchFamily="18" charset="0"/>
              </a:endParaRPr>
            </a:p>
          </p:txBody>
        </p:sp>
        <p:sp>
          <p:nvSpPr>
            <p:cNvPr id="33" name="Rectangle 51"/>
            <p:cNvSpPr>
              <a:spLocks noChangeArrowheads="1"/>
            </p:cNvSpPr>
            <p:nvPr/>
          </p:nvSpPr>
          <p:spPr bwMode="auto">
            <a:xfrm>
              <a:off x="5654675" y="4579938"/>
              <a:ext cx="1152525" cy="79216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Actionable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first steps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34" name="Rectangle 55"/>
            <p:cNvSpPr>
              <a:spLocks noChangeArrowheads="1"/>
            </p:cNvSpPr>
            <p:nvPr/>
          </p:nvSpPr>
          <p:spPr bwMode="auto">
            <a:xfrm>
              <a:off x="7391400" y="4579938"/>
              <a:ext cx="1152525" cy="792162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Anxiety /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frustration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cxnSp>
          <p:nvCxnSpPr>
            <p:cNvPr id="35" name="AutoShape 56"/>
            <p:cNvCxnSpPr>
              <a:cxnSpLocks noChangeShapeType="1"/>
              <a:stCxn id="30" idx="3"/>
              <a:endCxn id="31" idx="1"/>
            </p:cNvCxnSpPr>
            <p:nvPr/>
          </p:nvCxnSpPr>
          <p:spPr bwMode="auto">
            <a:xfrm>
              <a:off x="1600200" y="4976813"/>
              <a:ext cx="58261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AutoShape 57"/>
            <p:cNvCxnSpPr>
              <a:cxnSpLocks noChangeShapeType="1"/>
              <a:stCxn id="31" idx="3"/>
              <a:endCxn id="32" idx="1"/>
            </p:cNvCxnSpPr>
            <p:nvPr/>
          </p:nvCxnSpPr>
          <p:spPr bwMode="auto">
            <a:xfrm>
              <a:off x="3335338" y="4976813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AutoShape 58"/>
            <p:cNvCxnSpPr>
              <a:cxnSpLocks noChangeShapeType="1"/>
              <a:stCxn id="32" idx="3"/>
              <a:endCxn id="33" idx="1"/>
            </p:cNvCxnSpPr>
            <p:nvPr/>
          </p:nvCxnSpPr>
          <p:spPr bwMode="auto">
            <a:xfrm>
              <a:off x="5072063" y="4976813"/>
              <a:ext cx="58261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" name="AutoShape 59"/>
            <p:cNvCxnSpPr>
              <a:cxnSpLocks noChangeShapeType="1"/>
              <a:stCxn id="33" idx="3"/>
              <a:endCxn id="34" idx="1"/>
            </p:cNvCxnSpPr>
            <p:nvPr/>
          </p:nvCxnSpPr>
          <p:spPr bwMode="auto">
            <a:xfrm>
              <a:off x="6807200" y="4976813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" name="Rectangle 63"/>
            <p:cNvSpPr>
              <a:spLocks noChangeArrowheads="1"/>
            </p:cNvSpPr>
            <p:nvPr/>
          </p:nvSpPr>
          <p:spPr bwMode="auto">
            <a:xfrm>
              <a:off x="447675" y="5553075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Pressure for 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Change;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Leadership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40" name="Rectangle 64"/>
            <p:cNvSpPr>
              <a:spLocks noChangeArrowheads="1"/>
            </p:cNvSpPr>
            <p:nvPr/>
          </p:nvSpPr>
          <p:spPr bwMode="auto">
            <a:xfrm>
              <a:off x="2182813" y="5553075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Clear shared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Vision;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Power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41" name="Rectangle 65"/>
            <p:cNvSpPr>
              <a:spLocks noChangeArrowheads="1"/>
            </p:cNvSpPr>
            <p:nvPr/>
          </p:nvSpPr>
          <p:spPr bwMode="auto">
            <a:xfrm>
              <a:off x="3919538" y="5553075"/>
              <a:ext cx="1152525" cy="7921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Capacity for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change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sp>
          <p:nvSpPr>
            <p:cNvPr id="42" name="Rectangle 66"/>
            <p:cNvSpPr>
              <a:spLocks noChangeArrowheads="1"/>
            </p:cNvSpPr>
            <p:nvPr/>
          </p:nvSpPr>
          <p:spPr bwMode="auto">
            <a:xfrm>
              <a:off x="5654675" y="5553075"/>
              <a:ext cx="1152525" cy="792163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endParaRPr lang="en-US" altLang="en-US" sz="1270" b="1" kern="0">
                <a:latin typeface="Garamond" panose="02020404030301010803" pitchFamily="18" charset="0"/>
              </a:endParaRPr>
            </a:p>
          </p:txBody>
        </p:sp>
        <p:sp>
          <p:nvSpPr>
            <p:cNvPr id="43" name="Rectangle 70"/>
            <p:cNvSpPr>
              <a:spLocks noChangeArrowheads="1"/>
            </p:cNvSpPr>
            <p:nvPr/>
          </p:nvSpPr>
          <p:spPr bwMode="auto">
            <a:xfrm>
              <a:off x="7391400" y="5553075"/>
              <a:ext cx="1152525" cy="792163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Haphazard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efforts / </a:t>
              </a:r>
            </a:p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US" altLang="en-US" sz="1270" b="1" kern="0" dirty="0">
                  <a:latin typeface="Garamond" panose="02020404030301010803" pitchFamily="18" charset="0"/>
                </a:rPr>
                <a:t>false starts</a:t>
              </a:r>
              <a:endParaRPr lang="en-GB" altLang="en-US" sz="1270" b="1" kern="0" dirty="0">
                <a:latin typeface="Garamond" panose="02020404030301010803" pitchFamily="18" charset="0"/>
              </a:endParaRPr>
            </a:p>
          </p:txBody>
        </p:sp>
        <p:cxnSp>
          <p:nvCxnSpPr>
            <p:cNvPr id="44" name="AutoShape 71"/>
            <p:cNvCxnSpPr>
              <a:cxnSpLocks noChangeShapeType="1"/>
              <a:stCxn id="39" idx="3"/>
              <a:endCxn id="40" idx="1"/>
            </p:cNvCxnSpPr>
            <p:nvPr/>
          </p:nvCxnSpPr>
          <p:spPr bwMode="auto">
            <a:xfrm>
              <a:off x="1600200" y="5948363"/>
              <a:ext cx="58261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72"/>
            <p:cNvCxnSpPr>
              <a:cxnSpLocks noChangeShapeType="1"/>
              <a:stCxn id="40" idx="3"/>
              <a:endCxn id="41" idx="1"/>
            </p:cNvCxnSpPr>
            <p:nvPr/>
          </p:nvCxnSpPr>
          <p:spPr bwMode="auto">
            <a:xfrm>
              <a:off x="3335338" y="5948363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AutoShape 73"/>
            <p:cNvCxnSpPr>
              <a:cxnSpLocks noChangeShapeType="1"/>
              <a:stCxn id="41" idx="3"/>
              <a:endCxn id="42" idx="1"/>
            </p:cNvCxnSpPr>
            <p:nvPr/>
          </p:nvCxnSpPr>
          <p:spPr bwMode="auto">
            <a:xfrm>
              <a:off x="5072063" y="5948363"/>
              <a:ext cx="58261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AutoShape 74"/>
            <p:cNvCxnSpPr>
              <a:cxnSpLocks noChangeShapeType="1"/>
              <a:stCxn id="42" idx="3"/>
              <a:endCxn id="43" idx="1"/>
            </p:cNvCxnSpPr>
            <p:nvPr/>
          </p:nvCxnSpPr>
          <p:spPr bwMode="auto">
            <a:xfrm>
              <a:off x="6807200" y="5948363"/>
              <a:ext cx="5842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2224239" y="5998203"/>
            <a:ext cx="3809009" cy="399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998" b="1" dirty="0" err="1">
                <a:latin typeface="Garamond" panose="02020404030301010803" pitchFamily="18" charset="0"/>
              </a:rPr>
              <a:t>Beckhard</a:t>
            </a:r>
            <a:r>
              <a:rPr lang="en-US" altLang="en-US" sz="998" b="1" dirty="0">
                <a:latin typeface="Garamond" panose="02020404030301010803" pitchFamily="18" charset="0"/>
              </a:rPr>
              <a:t>, R., &amp; Harris</a:t>
            </a:r>
            <a:r>
              <a:rPr lang="en-US" altLang="en-US" sz="998" b="1">
                <a:latin typeface="Garamond" panose="02020404030301010803" pitchFamily="18" charset="0"/>
              </a:rPr>
              <a:t>, R. </a:t>
            </a:r>
            <a:r>
              <a:rPr lang="en-US" altLang="en-US" sz="998" b="1" dirty="0">
                <a:latin typeface="Garamond" panose="02020404030301010803" pitchFamily="18" charset="0"/>
              </a:rPr>
              <a:t>Organizational transitions. Reading, MA: Addison Wesley</a:t>
            </a:r>
            <a:endParaRPr lang="en-GB" altLang="en-US" sz="998" b="1" dirty="0">
              <a:latin typeface="Garamond" panose="02020404030301010803" pitchFamily="18" charset="0"/>
            </a:endParaRPr>
          </a:p>
        </p:txBody>
      </p:sp>
      <p:sp>
        <p:nvSpPr>
          <p:cNvPr id="49" name="Rectangle 2"/>
          <p:cNvSpPr txBox="1">
            <a:spLocks noChangeArrowheads="1"/>
          </p:cNvSpPr>
          <p:nvPr/>
        </p:nvSpPr>
        <p:spPr bwMode="auto">
          <a:xfrm>
            <a:off x="1035277" y="404785"/>
            <a:ext cx="9699418" cy="69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GB" altLang="en-US" sz="2540" b="1" dirty="0">
                <a:solidFill>
                  <a:schemeClr val="tx1"/>
                </a:solidFill>
                <a:latin typeface="Garamond" panose="02020404030301010803" pitchFamily="18" charset="0"/>
              </a:rPr>
              <a:t>SUMMARY TAKE AWAYS</a:t>
            </a:r>
          </a:p>
          <a:p>
            <a:pPr>
              <a:defRPr/>
            </a:pPr>
            <a:r>
              <a:rPr lang="en-GB" altLang="en-US" sz="2540" b="1" kern="0" dirty="0">
                <a:solidFill>
                  <a:schemeClr val="tx1"/>
                </a:solidFill>
                <a:latin typeface="Garamond" panose="02020404030301010803" pitchFamily="18" charset="0"/>
              </a:rPr>
              <a:t>CHANGE EQUATION</a:t>
            </a:r>
            <a:endParaRPr lang="en-GB" altLang="en-US" sz="2540" kern="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990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edia.wiley.com/product_data/coverImage300/73/11187417/11187417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6" y="738235"/>
            <a:ext cx="285750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se3.mm.bing.net/th?id=OIP.SsYUXngTVPWMzPe1CxSxdwAAAA&amp;pid=Api&amp;P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33" y="738237"/>
            <a:ext cx="279864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B7B236-0712-CE4C-84FC-A17B803CE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040" y="738236"/>
            <a:ext cx="3007359" cy="4381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0E30E0-5CDD-AA6D-D59B-355DB80B6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5366" y="5337445"/>
            <a:ext cx="3210560" cy="156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44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901372" y="1386432"/>
            <a:ext cx="8131550" cy="4245566"/>
            <a:chOff x="72522" y="1714500"/>
            <a:chExt cx="8963528" cy="4679950"/>
          </a:xfrm>
        </p:grpSpPr>
        <p:sp>
          <p:nvSpPr>
            <p:cNvPr id="3" name="AutoShape 29"/>
            <p:cNvSpPr>
              <a:spLocks noChangeArrowheads="1"/>
            </p:cNvSpPr>
            <p:nvPr/>
          </p:nvSpPr>
          <p:spPr bwMode="auto">
            <a:xfrm>
              <a:off x="7286625" y="2362200"/>
              <a:ext cx="1728788" cy="647700"/>
            </a:xfrm>
            <a:prstGeom prst="rightArrow">
              <a:avLst>
                <a:gd name="adj1" fmla="val 50000"/>
                <a:gd name="adj2" fmla="val 56867"/>
              </a:avLst>
            </a:prstGeom>
            <a:solidFill>
              <a:srgbClr val="0070C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4" name="AutoShape 21"/>
            <p:cNvSpPr>
              <a:spLocks noChangeArrowheads="1"/>
            </p:cNvSpPr>
            <p:nvPr/>
          </p:nvSpPr>
          <p:spPr bwMode="auto">
            <a:xfrm>
              <a:off x="5414963" y="2435225"/>
              <a:ext cx="1871662" cy="3743325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ysClr val="windowText" lastClr="00000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5" name="Text Box 24"/>
            <p:cNvSpPr txBox="1">
              <a:spLocks noChangeArrowheads="1"/>
            </p:cNvSpPr>
            <p:nvPr/>
          </p:nvSpPr>
          <p:spPr bwMode="auto">
            <a:xfrm>
              <a:off x="446089" y="3802063"/>
              <a:ext cx="922736" cy="271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Am I ready?</a:t>
              </a:r>
              <a:endParaRPr lang="en-GB" altLang="en-US" sz="998" b="1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endParaRPr>
            </a:p>
          </p:txBody>
        </p:sp>
        <p:sp>
          <p:nvSpPr>
            <p:cNvPr id="6" name="Text Box 26"/>
            <p:cNvSpPr txBox="1">
              <a:spLocks noChangeArrowheads="1"/>
            </p:cNvSpPr>
            <p:nvPr/>
          </p:nvSpPr>
          <p:spPr bwMode="auto">
            <a:xfrm>
              <a:off x="374650" y="4306889"/>
              <a:ext cx="1125538" cy="44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Are we ready as a team ?</a:t>
              </a:r>
              <a:endParaRPr lang="en-GB" altLang="en-US" sz="998" b="1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endParaRPr>
            </a:p>
          </p:txBody>
        </p:sp>
        <p:sp>
          <p:nvSpPr>
            <p:cNvPr id="7" name="Text Box 28"/>
            <p:cNvSpPr txBox="1">
              <a:spLocks noChangeArrowheads="1"/>
            </p:cNvSpPr>
            <p:nvPr/>
          </p:nvSpPr>
          <p:spPr bwMode="auto">
            <a:xfrm>
              <a:off x="230188" y="3298825"/>
              <a:ext cx="1401596" cy="271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   Forces for Change</a:t>
              </a:r>
              <a:endParaRPr lang="en-GB" altLang="en-US" sz="998" b="1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958975" y="1714500"/>
              <a:ext cx="0" cy="4679950"/>
            </a:xfrm>
            <a:prstGeom prst="line">
              <a:avLst/>
            </a:prstGeom>
            <a:noFill/>
            <a:ln w="12700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72522" y="1714500"/>
              <a:ext cx="1866320" cy="286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089" b="1" kern="0" dirty="0">
                  <a:solidFill>
                    <a:srgbClr val="4F81BD"/>
                  </a:solidFill>
                  <a:latin typeface="Garamond" panose="02020404030301010803" pitchFamily="18" charset="0"/>
                </a:rPr>
                <a:t> CHANGE READINESS</a:t>
              </a: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2273138" y="1714500"/>
              <a:ext cx="1281440" cy="471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089" b="1" kern="0" dirty="0">
                  <a:solidFill>
                    <a:srgbClr val="4F81BD"/>
                  </a:solidFill>
                  <a:latin typeface="Garamond" panose="02020404030301010803" pitchFamily="18" charset="0"/>
                </a:rPr>
                <a:t> STRATEGIC </a:t>
              </a:r>
            </a:p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089" b="1" kern="0" dirty="0">
                  <a:solidFill>
                    <a:srgbClr val="4F81BD"/>
                  </a:solidFill>
                  <a:latin typeface="Garamond" panose="02020404030301010803" pitchFamily="18" charset="0"/>
                </a:rPr>
                <a:t>POSITIONING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3756591" y="1714500"/>
              <a:ext cx="1679017" cy="471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089" b="1" kern="0" dirty="0">
                  <a:solidFill>
                    <a:srgbClr val="4F81BD"/>
                  </a:solidFill>
                  <a:latin typeface="Garamond" panose="02020404030301010803" pitchFamily="18" charset="0"/>
                </a:rPr>
                <a:t> WINNING HEARTS</a:t>
              </a:r>
            </a:p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089" b="1" kern="0" dirty="0">
                  <a:solidFill>
                    <a:srgbClr val="4F81BD"/>
                  </a:solidFill>
                  <a:latin typeface="Garamond" panose="02020404030301010803" pitchFamily="18" charset="0"/>
                </a:rPr>
                <a:t>AND MINDS</a:t>
              </a: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5404097" y="1714500"/>
              <a:ext cx="1117107" cy="471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089" b="1" kern="0" dirty="0">
                  <a:solidFill>
                    <a:srgbClr val="4F81BD"/>
                  </a:solidFill>
                  <a:latin typeface="Garamond" panose="02020404030301010803" pitchFamily="18" charset="0"/>
                </a:rPr>
                <a:t>ACHIEVING</a:t>
              </a:r>
            </a:p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089" b="1" kern="0" dirty="0">
                  <a:solidFill>
                    <a:srgbClr val="4F81BD"/>
                  </a:solidFill>
                  <a:latin typeface="Garamond" panose="02020404030301010803" pitchFamily="18" charset="0"/>
                </a:rPr>
                <a:t>BALANCE</a:t>
              </a:r>
            </a:p>
          </p:txBody>
        </p:sp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1873250" y="3452813"/>
              <a:ext cx="1957388" cy="1285875"/>
              <a:chOff x="-171" y="1680"/>
              <a:chExt cx="2110" cy="672"/>
            </a:xfrm>
          </p:grpSpPr>
          <p:sp>
            <p:nvSpPr>
              <p:cNvPr id="38" name="Rectangle 3"/>
              <p:cNvSpPr>
                <a:spLocks noChangeArrowheads="1"/>
              </p:cNvSpPr>
              <p:nvPr/>
            </p:nvSpPr>
            <p:spPr bwMode="auto">
              <a:xfrm>
                <a:off x="12" y="1680"/>
                <a:ext cx="924" cy="672"/>
              </a:xfrm>
              <a:prstGeom prst="rect">
                <a:avLst/>
              </a:prstGeom>
              <a:noFill/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None/>
                  <a:defRPr/>
                </a:pPr>
                <a:endParaRPr lang="sl-SI" altLang="en-US" sz="1633" kern="0">
                  <a:solidFill>
                    <a:prstClr val="black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39" name="AutoShape 4"/>
              <p:cNvSpPr>
                <a:spLocks noChangeArrowheads="1"/>
              </p:cNvSpPr>
              <p:nvPr/>
            </p:nvSpPr>
            <p:spPr bwMode="auto">
              <a:xfrm>
                <a:off x="936" y="1680"/>
                <a:ext cx="1003" cy="672"/>
              </a:xfrm>
              <a:prstGeom prst="homePlate">
                <a:avLst>
                  <a:gd name="adj" fmla="val 33928"/>
                </a:avLst>
              </a:prstGeom>
              <a:noFill/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None/>
                  <a:defRPr/>
                </a:pPr>
                <a:endParaRPr lang="sl-SI" altLang="en-US" sz="1633" kern="0">
                  <a:solidFill>
                    <a:prstClr val="black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40" name="Text Box 5"/>
              <p:cNvSpPr txBox="1">
                <a:spLocks noChangeArrowheads="1"/>
              </p:cNvSpPr>
              <p:nvPr/>
            </p:nvSpPr>
            <p:spPr bwMode="auto">
              <a:xfrm>
                <a:off x="-171" y="1870"/>
                <a:ext cx="137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None/>
                  <a:defRPr/>
                </a:pPr>
                <a:r>
                  <a:rPr lang="en-GB" altLang="en-US" sz="998" b="1" kern="0" dirty="0">
                    <a:solidFill>
                      <a:prstClr val="black"/>
                    </a:solidFill>
                    <a:latin typeface="Garamond" panose="02020404030301010803" pitchFamily="18" charset="0"/>
                  </a:rPr>
                  <a:t>What is the context?</a:t>
                </a:r>
                <a:endParaRPr lang="en-GB" altLang="en-US" sz="998" kern="0" dirty="0">
                  <a:solidFill>
                    <a:prstClr val="black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auto">
              <a:xfrm>
                <a:off x="931" y="1863"/>
                <a:ext cx="1008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  <a:defRPr/>
                </a:pPr>
                <a:r>
                  <a:rPr lang="en-IE" altLang="en-US" sz="998" b="1" kern="0" dirty="0">
                    <a:solidFill>
                      <a:prstClr val="black"/>
                    </a:solidFill>
                    <a:latin typeface="Garamond" panose="02020404030301010803" pitchFamily="18" charset="0"/>
                  </a:rPr>
                  <a:t>Do we have </a:t>
                </a:r>
              </a:p>
              <a:p>
                <a:pPr>
                  <a:spcBef>
                    <a:spcPct val="0"/>
                  </a:spcBef>
                  <a:buNone/>
                  <a:defRPr/>
                </a:pPr>
                <a:r>
                  <a:rPr lang="en-IE" altLang="en-US" sz="998" b="1" kern="0" dirty="0">
                    <a:solidFill>
                      <a:prstClr val="black"/>
                    </a:solidFill>
                    <a:latin typeface="Garamond" panose="02020404030301010803" pitchFamily="18" charset="0"/>
                  </a:rPr>
                  <a:t>a vision?</a:t>
                </a:r>
                <a:endParaRPr lang="en-GB" altLang="en-US" sz="998" b="1" kern="0" dirty="0">
                  <a:solidFill>
                    <a:prstClr val="black"/>
                  </a:solidFill>
                  <a:latin typeface="Garamond" panose="02020404030301010803" pitchFamily="18" charset="0"/>
                </a:endParaRPr>
              </a:p>
            </p:txBody>
          </p:sp>
        </p:grp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7527925" y="1714500"/>
              <a:ext cx="1290683" cy="6560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089" b="1" kern="0" dirty="0">
                  <a:solidFill>
                    <a:srgbClr val="4F81BD"/>
                  </a:solidFill>
                  <a:latin typeface="Garamond" panose="02020404030301010803" pitchFamily="18" charset="0"/>
                </a:rPr>
                <a:t>LEADERSHIP OF</a:t>
              </a:r>
            </a:p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089" b="1" kern="0" dirty="0">
                  <a:solidFill>
                    <a:srgbClr val="4F81BD"/>
                  </a:solidFill>
                  <a:latin typeface="Garamond" panose="02020404030301010803" pitchFamily="18" charset="0"/>
                </a:rPr>
                <a:t> LEARNING</a:t>
              </a:r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>
              <a:off x="3902075" y="1714500"/>
              <a:ext cx="0" cy="4679950"/>
            </a:xfrm>
            <a:prstGeom prst="line">
              <a:avLst/>
            </a:prstGeom>
            <a:noFill/>
            <a:ln w="12700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5343525" y="1714500"/>
              <a:ext cx="0" cy="4679950"/>
            </a:xfrm>
            <a:prstGeom prst="line">
              <a:avLst/>
            </a:prstGeom>
            <a:noFill/>
            <a:ln w="12700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17" name="Rectangle 30"/>
            <p:cNvSpPr>
              <a:spLocks noChangeArrowheads="1"/>
            </p:cNvSpPr>
            <p:nvPr/>
          </p:nvSpPr>
          <p:spPr bwMode="auto">
            <a:xfrm>
              <a:off x="1814513" y="2506663"/>
              <a:ext cx="3529012" cy="358775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endParaRPr lang="sl-SI" altLang="en-US" sz="1814" kern="0">
                <a:solidFill>
                  <a:prstClr val="white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18" name="Rectangle 31"/>
            <p:cNvSpPr>
              <a:spLocks noChangeArrowheads="1"/>
            </p:cNvSpPr>
            <p:nvPr/>
          </p:nvSpPr>
          <p:spPr bwMode="auto">
            <a:xfrm>
              <a:off x="1814513" y="5314950"/>
              <a:ext cx="3529012" cy="358775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endParaRPr lang="sl-SI" altLang="en-US" sz="1814" kern="0">
                <a:solidFill>
                  <a:prstClr val="white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19" name="Rectangle 33"/>
            <p:cNvSpPr>
              <a:spLocks noChangeArrowheads="1"/>
            </p:cNvSpPr>
            <p:nvPr/>
          </p:nvSpPr>
          <p:spPr bwMode="auto">
            <a:xfrm>
              <a:off x="2030413" y="2578100"/>
              <a:ext cx="3097212" cy="215900"/>
            </a:xfrm>
            <a:prstGeom prst="rect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GB" sz="1089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Strategic reflection, Coaching &amp; Feedback</a:t>
              </a:r>
            </a:p>
          </p:txBody>
        </p:sp>
        <p:sp>
          <p:nvSpPr>
            <p:cNvPr id="20" name="Rectangle 34"/>
            <p:cNvSpPr>
              <a:spLocks noChangeArrowheads="1"/>
            </p:cNvSpPr>
            <p:nvPr/>
          </p:nvSpPr>
          <p:spPr bwMode="auto">
            <a:xfrm>
              <a:off x="2030413" y="5386388"/>
              <a:ext cx="3024187" cy="23336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GB" sz="1814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 </a:t>
              </a:r>
              <a:r>
                <a:rPr lang="en-GB" sz="1089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Participation &amp; Communication</a:t>
              </a:r>
            </a:p>
          </p:txBody>
        </p:sp>
        <p:sp>
          <p:nvSpPr>
            <p:cNvPr id="21" name="Text Box 22"/>
            <p:cNvSpPr txBox="1">
              <a:spLocks noChangeArrowheads="1"/>
            </p:cNvSpPr>
            <p:nvPr/>
          </p:nvSpPr>
          <p:spPr bwMode="auto">
            <a:xfrm>
              <a:off x="5356246" y="2433638"/>
              <a:ext cx="1574763" cy="471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algn="ctr" eaLnBrk="0" hangingPunct="0"/>
              <a:r>
                <a:rPr lang="en-GB" altLang="en-US" sz="1089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Designing New</a:t>
              </a:r>
            </a:p>
            <a:p>
              <a:pPr algn="ctr" eaLnBrk="0" hangingPunct="0"/>
              <a:r>
                <a:rPr lang="en-GB" altLang="en-US" sz="1089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Model in Educations</a:t>
              </a:r>
            </a:p>
          </p:txBody>
        </p:sp>
        <p:sp>
          <p:nvSpPr>
            <p:cNvPr id="22" name="AutoShape 23"/>
            <p:cNvSpPr>
              <a:spLocks noChangeArrowheads="1"/>
            </p:cNvSpPr>
            <p:nvPr/>
          </p:nvSpPr>
          <p:spPr bwMode="auto">
            <a:xfrm>
              <a:off x="5486400" y="3349625"/>
              <a:ext cx="1657350" cy="1892300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23" name="Text Box 24"/>
            <p:cNvSpPr txBox="1">
              <a:spLocks noChangeArrowheads="1"/>
            </p:cNvSpPr>
            <p:nvPr/>
          </p:nvSpPr>
          <p:spPr bwMode="auto">
            <a:xfrm>
              <a:off x="5559425" y="3514725"/>
              <a:ext cx="1224894" cy="609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Educated Person</a:t>
              </a:r>
            </a:p>
            <a:p>
              <a:pPr eaLnBrk="0" hangingPunct="0"/>
              <a:endParaRPr lang="en-IE" altLang="en-US" sz="998" b="1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endParaRPr>
            </a:p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Work Ready</a:t>
              </a:r>
            </a:p>
          </p:txBody>
        </p:sp>
        <p:sp>
          <p:nvSpPr>
            <p:cNvPr id="24" name="Text Box 26"/>
            <p:cNvSpPr txBox="1">
              <a:spLocks noChangeArrowheads="1"/>
            </p:cNvSpPr>
            <p:nvPr/>
          </p:nvSpPr>
          <p:spPr bwMode="auto">
            <a:xfrm>
              <a:off x="5559425" y="4090988"/>
              <a:ext cx="1228428" cy="609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US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C</a:t>
              </a:r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uration</a:t>
              </a:r>
            </a:p>
            <a:p>
              <a:pPr eaLnBrk="0" hangingPunct="0"/>
              <a:endParaRPr lang="en-IE" altLang="en-US" sz="998" b="1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endParaRPr>
            </a:p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Content Creation</a:t>
              </a:r>
            </a:p>
          </p:txBody>
        </p:sp>
        <p:sp>
          <p:nvSpPr>
            <p:cNvPr id="25" name="Text Box 28"/>
            <p:cNvSpPr txBox="1">
              <a:spLocks noChangeArrowheads="1"/>
            </p:cNvSpPr>
            <p:nvPr/>
          </p:nvSpPr>
          <p:spPr bwMode="auto">
            <a:xfrm>
              <a:off x="5559425" y="4738688"/>
              <a:ext cx="1049960" cy="471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IE" altLang="en-US" sz="1089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Digital </a:t>
              </a:r>
            </a:p>
            <a:p>
              <a:pPr eaLnBrk="0" hangingPunct="0"/>
              <a:r>
                <a:rPr lang="en-IE" altLang="en-US" sz="1089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AI </a:t>
              </a:r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Resources </a:t>
              </a:r>
            </a:p>
          </p:txBody>
        </p:sp>
        <p:sp>
          <p:nvSpPr>
            <p:cNvPr id="26" name="AutoShape 29"/>
            <p:cNvSpPr>
              <a:spLocks noChangeArrowheads="1"/>
            </p:cNvSpPr>
            <p:nvPr/>
          </p:nvSpPr>
          <p:spPr bwMode="auto">
            <a:xfrm>
              <a:off x="7286625" y="5170488"/>
              <a:ext cx="1728788" cy="720725"/>
            </a:xfrm>
            <a:prstGeom prst="rightArrow">
              <a:avLst>
                <a:gd name="adj1" fmla="val 50000"/>
                <a:gd name="adj2" fmla="val 56791"/>
              </a:avLst>
            </a:prstGeom>
            <a:solidFill>
              <a:srgbClr val="0070C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27" name="AutoShape 23"/>
            <p:cNvSpPr>
              <a:spLocks noChangeArrowheads="1"/>
            </p:cNvSpPr>
            <p:nvPr/>
          </p:nvSpPr>
          <p:spPr bwMode="auto">
            <a:xfrm>
              <a:off x="158750" y="3154363"/>
              <a:ext cx="1800225" cy="1728787"/>
            </a:xfrm>
            <a:prstGeom prst="homePlate">
              <a:avLst>
                <a:gd name="adj" fmla="val 24992"/>
              </a:avLst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28" name="AutoShape 19"/>
            <p:cNvSpPr>
              <a:spLocks noChangeArrowheads="1"/>
            </p:cNvSpPr>
            <p:nvPr/>
          </p:nvSpPr>
          <p:spPr bwMode="auto">
            <a:xfrm>
              <a:off x="3975100" y="3225800"/>
              <a:ext cx="1169988" cy="504825"/>
            </a:xfrm>
            <a:prstGeom prst="homePlate">
              <a:avLst>
                <a:gd name="adj" fmla="val 31502"/>
              </a:avLst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29" name="AutoShape 19"/>
            <p:cNvSpPr>
              <a:spLocks noChangeArrowheads="1"/>
            </p:cNvSpPr>
            <p:nvPr/>
          </p:nvSpPr>
          <p:spPr bwMode="auto">
            <a:xfrm>
              <a:off x="3975100" y="3802063"/>
              <a:ext cx="1169988" cy="504825"/>
            </a:xfrm>
            <a:prstGeom prst="homePlate">
              <a:avLst>
                <a:gd name="adj" fmla="val 31502"/>
              </a:avLst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30" name="AutoShape 19"/>
            <p:cNvSpPr>
              <a:spLocks noChangeArrowheads="1"/>
            </p:cNvSpPr>
            <p:nvPr/>
          </p:nvSpPr>
          <p:spPr bwMode="auto">
            <a:xfrm>
              <a:off x="3975100" y="4378325"/>
              <a:ext cx="1169988" cy="504825"/>
            </a:xfrm>
            <a:prstGeom prst="homePlate">
              <a:avLst>
                <a:gd name="adj" fmla="val 31502"/>
              </a:avLst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31" name="Text Box 24"/>
            <p:cNvSpPr txBox="1">
              <a:spLocks noChangeArrowheads="1"/>
            </p:cNvSpPr>
            <p:nvPr/>
          </p:nvSpPr>
          <p:spPr bwMode="auto">
            <a:xfrm>
              <a:off x="4046537" y="3298825"/>
              <a:ext cx="1081086" cy="44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How can we persuade?</a:t>
              </a:r>
              <a:endParaRPr lang="en-GB" altLang="en-US" sz="998" b="1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endParaRPr>
            </a:p>
          </p:txBody>
        </p:sp>
        <p:sp>
          <p:nvSpPr>
            <p:cNvPr id="32" name="Text Box 24"/>
            <p:cNvSpPr txBox="1">
              <a:spLocks noChangeArrowheads="1"/>
            </p:cNvSpPr>
            <p:nvPr/>
          </p:nvSpPr>
          <p:spPr bwMode="auto">
            <a:xfrm>
              <a:off x="4046538" y="3873500"/>
              <a:ext cx="908049" cy="44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All  on board?</a:t>
              </a:r>
              <a:endParaRPr lang="en-GB" altLang="en-US" sz="998" b="1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endParaRPr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4046538" y="4449763"/>
              <a:ext cx="908049" cy="440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GB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Creating capacity</a:t>
              </a:r>
            </a:p>
          </p:txBody>
        </p:sp>
        <p:sp>
          <p:nvSpPr>
            <p:cNvPr id="34" name="Line 7"/>
            <p:cNvSpPr>
              <a:spLocks noChangeShapeType="1"/>
            </p:cNvSpPr>
            <p:nvPr/>
          </p:nvSpPr>
          <p:spPr bwMode="auto">
            <a:xfrm>
              <a:off x="7286625" y="1714500"/>
              <a:ext cx="0" cy="4679950"/>
            </a:xfrm>
            <a:prstGeom prst="line">
              <a:avLst/>
            </a:prstGeom>
            <a:noFill/>
            <a:ln w="12700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35" name="AutoShape 15"/>
            <p:cNvSpPr>
              <a:spLocks noChangeArrowheads="1"/>
            </p:cNvSpPr>
            <p:nvPr/>
          </p:nvSpPr>
          <p:spPr bwMode="auto">
            <a:xfrm>
              <a:off x="7359650" y="3802063"/>
              <a:ext cx="1676400" cy="647700"/>
            </a:xfrm>
            <a:prstGeom prst="homePlate">
              <a:avLst>
                <a:gd name="adj" fmla="val 28962"/>
              </a:avLst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36" name="Text Box 16"/>
            <p:cNvSpPr txBox="1">
              <a:spLocks noChangeArrowheads="1"/>
            </p:cNvSpPr>
            <p:nvPr/>
          </p:nvSpPr>
          <p:spPr bwMode="auto">
            <a:xfrm>
              <a:off x="7431088" y="3802063"/>
              <a:ext cx="1069396" cy="609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1pPr>
              <a:lvl2pPr>
                <a:defRPr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2pPr>
              <a:lvl3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3pPr>
              <a:lvl4pPr>
                <a:defRPr sz="16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4pPr>
              <a:lvl5pPr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1400">
                  <a:solidFill>
                    <a:schemeClr val="bg2"/>
                  </a:solidFill>
                  <a:latin typeface="Calibri" pitchFamily="34" charset="0"/>
                  <a:cs typeface="Tahoma" pitchFamily="34" charset="0"/>
                </a:defRPr>
              </a:lvl9pPr>
            </a:lstStyle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What levers </a:t>
              </a:r>
            </a:p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can we pull to </a:t>
              </a:r>
            </a:p>
            <a:p>
              <a:pPr eaLnBrk="0" hangingPunct="0"/>
              <a:r>
                <a:rPr lang="en-IE" altLang="en-US" sz="998" b="1" dirty="0">
                  <a:solidFill>
                    <a:srgbClr val="000000"/>
                  </a:solidFill>
                  <a:latin typeface="Garamond" panose="02020404030301010803" pitchFamily="18" charset="0"/>
                  <a:cs typeface="Arial" charset="0"/>
                </a:rPr>
                <a:t>get results?</a:t>
              </a:r>
              <a:endParaRPr lang="en-GB" altLang="en-US" sz="998" b="1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endParaRPr>
            </a:p>
          </p:txBody>
        </p:sp>
        <p:sp>
          <p:nvSpPr>
            <p:cNvPr id="37" name="AutoShape 21"/>
            <p:cNvSpPr>
              <a:spLocks noChangeArrowheads="1"/>
            </p:cNvSpPr>
            <p:nvPr/>
          </p:nvSpPr>
          <p:spPr bwMode="auto">
            <a:xfrm>
              <a:off x="3975100" y="3009900"/>
              <a:ext cx="1368425" cy="2089150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ysClr val="windowText" lastClr="00000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sl-SI" alt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</p:grpSp>
      <p:sp>
        <p:nvSpPr>
          <p:cNvPr id="43" name="Rectangle 2"/>
          <p:cNvSpPr txBox="1">
            <a:spLocks noChangeArrowheads="1"/>
          </p:cNvSpPr>
          <p:nvPr/>
        </p:nvSpPr>
        <p:spPr bwMode="auto">
          <a:xfrm>
            <a:off x="941290" y="233591"/>
            <a:ext cx="9687897" cy="69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GB" altLang="en-US" sz="2540" b="1" dirty="0">
                <a:solidFill>
                  <a:schemeClr val="tx1"/>
                </a:solidFill>
                <a:latin typeface="Garamond" panose="02020404030301010803" pitchFamily="18" charset="0"/>
              </a:rPr>
              <a:t>LEADING CHANGE IN EDUCATION</a:t>
            </a:r>
            <a:endParaRPr lang="en-GB" altLang="en-US" sz="2540" kern="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5AC87D6-5F19-65CF-F35F-AB2195D90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366" y="5337445"/>
            <a:ext cx="3210560" cy="156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482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21865" y="1581668"/>
            <a:ext cx="5357362" cy="3740072"/>
            <a:chOff x="179388" y="2084388"/>
            <a:chExt cx="5905500" cy="4122737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2814876" y="3933826"/>
              <a:ext cx="2828688" cy="1084263"/>
              <a:chOff x="79" y="1680"/>
              <a:chExt cx="1697" cy="683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96" y="1680"/>
                <a:ext cx="768" cy="672"/>
              </a:xfrm>
              <a:prstGeom prst="rect">
                <a:avLst/>
              </a:prstGeom>
              <a:noFill/>
              <a:ln w="25400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None/>
                  <a:defRPr/>
                </a:pPr>
                <a:endParaRPr lang="en-US" altLang="en-US" sz="1633" kern="0">
                  <a:solidFill>
                    <a:prstClr val="black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9" name="AutoShape 5"/>
              <p:cNvSpPr>
                <a:spLocks noChangeArrowheads="1"/>
              </p:cNvSpPr>
              <p:nvPr/>
            </p:nvSpPr>
            <p:spPr bwMode="auto">
              <a:xfrm>
                <a:off x="864" y="1680"/>
                <a:ext cx="912" cy="672"/>
              </a:xfrm>
              <a:prstGeom prst="homePlate">
                <a:avLst>
                  <a:gd name="adj" fmla="val 33929"/>
                </a:avLst>
              </a:prstGeom>
              <a:noFill/>
              <a:ln w="25400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None/>
                  <a:defRPr/>
                </a:pPr>
                <a:endParaRPr lang="en-US" altLang="en-US" sz="1633" kern="0">
                  <a:solidFill>
                    <a:prstClr val="black"/>
                  </a:solidFill>
                  <a:latin typeface="Garamond" panose="02020404030301010803" pitchFamily="18" charset="0"/>
                </a:endParaRP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79" y="1717"/>
                <a:ext cx="826" cy="6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None/>
                  <a:defRPr/>
                </a:pPr>
                <a:r>
                  <a:rPr lang="en-GB" altLang="en-US" sz="1814" b="1" kern="0" dirty="0">
                    <a:solidFill>
                      <a:prstClr val="black"/>
                    </a:solidFill>
                    <a:latin typeface="Garamond" panose="02020404030301010803" pitchFamily="18" charset="0"/>
                  </a:rPr>
                  <a:t>Readiness </a:t>
                </a:r>
              </a:p>
              <a:p>
                <a:pPr algn="ctr">
                  <a:spcBef>
                    <a:spcPct val="0"/>
                  </a:spcBef>
                  <a:buNone/>
                  <a:defRPr/>
                </a:pPr>
                <a:r>
                  <a:rPr lang="en-GB" altLang="en-US" sz="1814" b="1" kern="0" dirty="0">
                    <a:solidFill>
                      <a:prstClr val="black"/>
                    </a:solidFill>
                    <a:latin typeface="Garamond" panose="02020404030301010803" pitchFamily="18" charset="0"/>
                  </a:rPr>
                  <a:t>for </a:t>
                </a:r>
              </a:p>
              <a:p>
                <a:pPr algn="ctr">
                  <a:spcBef>
                    <a:spcPct val="0"/>
                  </a:spcBef>
                  <a:buNone/>
                  <a:defRPr/>
                </a:pPr>
                <a:r>
                  <a:rPr lang="en-GB" altLang="en-US" sz="1814" b="1" kern="0" dirty="0">
                    <a:solidFill>
                      <a:prstClr val="black"/>
                    </a:solidFill>
                    <a:latin typeface="Garamond" panose="02020404030301010803" pitchFamily="18" charset="0"/>
                  </a:rPr>
                  <a:t>change</a:t>
                </a:r>
              </a:p>
            </p:txBody>
          </p:sp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864" y="1717"/>
                <a:ext cx="677" cy="4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  <a:defRPr/>
                </a:pPr>
                <a:r>
                  <a:rPr lang="en-IE" altLang="en-US" sz="1814" b="1" kern="0" dirty="0">
                    <a:solidFill>
                      <a:prstClr val="black"/>
                    </a:solidFill>
                    <a:latin typeface="Garamond" panose="02020404030301010803" pitchFamily="18" charset="0"/>
                  </a:rPr>
                  <a:t>Urgency</a:t>
                </a:r>
              </a:p>
              <a:p>
                <a:pPr>
                  <a:spcBef>
                    <a:spcPct val="0"/>
                  </a:spcBef>
                  <a:buNone/>
                  <a:defRPr/>
                </a:pPr>
                <a:endParaRPr lang="en-GB" altLang="en-US" sz="1814" b="1" kern="0" dirty="0">
                  <a:solidFill>
                    <a:prstClr val="black"/>
                  </a:solidFill>
                  <a:latin typeface="Garamond" panose="02020404030301010803" pitchFamily="18" charset="0"/>
                </a:endParaRPr>
              </a:p>
            </p:txBody>
          </p:sp>
        </p:grpSp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179388" y="2420938"/>
              <a:ext cx="2376487" cy="1025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814" b="1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Changing the</a:t>
              </a:r>
            </a:p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814" b="1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Complacent </a:t>
              </a:r>
            </a:p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814" b="1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Mind-set</a:t>
              </a:r>
            </a:p>
          </p:txBody>
        </p:sp>
        <p:sp>
          <p:nvSpPr>
            <p:cNvPr id="5" name="Line 10"/>
            <p:cNvSpPr>
              <a:spLocks noChangeShapeType="1"/>
            </p:cNvSpPr>
            <p:nvPr/>
          </p:nvSpPr>
          <p:spPr bwMode="auto">
            <a:xfrm>
              <a:off x="2525713" y="2084388"/>
              <a:ext cx="0" cy="4122737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33" kern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6" name="Rectangle 12"/>
            <p:cNvSpPr>
              <a:spLocks noChangeArrowheads="1"/>
            </p:cNvSpPr>
            <p:nvPr/>
          </p:nvSpPr>
          <p:spPr bwMode="auto">
            <a:xfrm>
              <a:off x="2987675" y="2997200"/>
              <a:ext cx="2514600" cy="431800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  <a:defRPr/>
              </a:pPr>
              <a:endParaRPr lang="en-GB" altLang="en-US" sz="1814" b="1" kern="0" dirty="0">
                <a:solidFill>
                  <a:prstClr val="black"/>
                </a:solidFill>
                <a:latin typeface="Garamond" panose="02020404030301010803" pitchFamily="18" charset="0"/>
              </a:endParaRPr>
            </a:p>
            <a:p>
              <a:pPr algn="ctr">
                <a:spcBef>
                  <a:spcPct val="0"/>
                </a:spcBef>
                <a:buNone/>
                <a:defRPr/>
              </a:pPr>
              <a:r>
                <a:rPr lang="en-GB" altLang="en-US" sz="1814" b="1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Feedback &amp; learning</a:t>
              </a:r>
            </a:p>
            <a:p>
              <a:pPr algn="ctr">
                <a:spcBef>
                  <a:spcPct val="0"/>
                </a:spcBef>
                <a:buNone/>
                <a:defRPr/>
              </a:pPr>
              <a:endParaRPr lang="en-GB" altLang="en-US" sz="1814" b="1" kern="0" dirty="0">
                <a:solidFill>
                  <a:prstClr val="black"/>
                </a:solidFill>
                <a:latin typeface="Garamond" panose="02020404030301010803" pitchFamily="18" charset="0"/>
              </a:endParaRPr>
            </a:p>
          </p:txBody>
        </p:sp>
        <p:sp>
          <p:nvSpPr>
            <p:cNvPr id="7" name="Rectangle 14"/>
            <p:cNvSpPr>
              <a:spLocks noChangeArrowheads="1"/>
            </p:cNvSpPr>
            <p:nvPr/>
          </p:nvSpPr>
          <p:spPr bwMode="auto">
            <a:xfrm>
              <a:off x="2843213" y="5734050"/>
              <a:ext cx="3241675" cy="431800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None/>
                <a:defRPr/>
              </a:pPr>
              <a:r>
                <a:rPr lang="en-GB" altLang="en-US" sz="1814" b="1" kern="0" dirty="0">
                  <a:solidFill>
                    <a:prstClr val="black"/>
                  </a:solidFill>
                  <a:latin typeface="Garamond" panose="02020404030301010803" pitchFamily="18" charset="0"/>
                </a:rPr>
                <a:t> Participation &amp; Communication</a:t>
              </a:r>
            </a:p>
          </p:txBody>
        </p:sp>
      </p:grpSp>
      <p:pic>
        <p:nvPicPr>
          <p:cNvPr id="12" name="Picture 18" descr="newest po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7" t="4171" r="7217" b="13567"/>
          <a:stretch/>
        </p:blipFill>
        <p:spPr bwMode="auto">
          <a:xfrm>
            <a:off x="7757176" y="1924423"/>
            <a:ext cx="2220714" cy="247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1048802" y="359880"/>
            <a:ext cx="9699419" cy="69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GB" altLang="en-US" sz="2540" b="1" dirty="0">
                <a:solidFill>
                  <a:schemeClr val="tx1"/>
                </a:solidFill>
                <a:latin typeface="Garamond" panose="02020404030301010803" pitchFamily="18" charset="0"/>
              </a:rPr>
              <a:t>CHANGE READINESS</a:t>
            </a:r>
            <a:endParaRPr lang="en-GB" altLang="en-US" sz="2540" kern="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AC0DB0-E1BC-531D-8549-C127771EA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366" y="5337445"/>
            <a:ext cx="3210560" cy="156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80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/>
          </p:cNvSpPr>
          <p:nvPr/>
        </p:nvSpPr>
        <p:spPr bwMode="auto">
          <a:xfrm>
            <a:off x="1637223" y="1343927"/>
            <a:ext cx="7315968" cy="410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1pPr>
            <a:lvl2pPr>
              <a:defRPr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2pPr>
            <a:lvl3pPr>
              <a:defRPr sz="16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3pPr>
            <a:lvl4pPr>
              <a:defRPr sz="16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4pPr>
            <a:lvl5pPr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9pPr>
          </a:lstStyle>
          <a:p>
            <a:pPr marL="311079" indent="-311079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IE" altLang="en-US" sz="3200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rPr>
              <a:t>Understanding the context</a:t>
            </a:r>
          </a:p>
          <a:p>
            <a:pPr marL="311079" indent="-311079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IE" altLang="en-US" sz="3200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rPr>
              <a:t>Knowledge workers</a:t>
            </a:r>
          </a:p>
          <a:p>
            <a:pPr marL="311079" indent="-311079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IE" altLang="en-US" sz="3200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rPr>
              <a:t>Developing the vision</a:t>
            </a:r>
          </a:p>
          <a:p>
            <a:pPr marL="311079" indent="-311079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IE" altLang="en-US" sz="3200" dirty="0">
                <a:solidFill>
                  <a:srgbClr val="000000"/>
                </a:solidFill>
                <a:latin typeface="Garamond" panose="02020404030301010803" pitchFamily="18" charset="0"/>
                <a:cs typeface="Arial" charset="0"/>
              </a:rPr>
              <a:t>Alignment of stakeholders</a:t>
            </a:r>
          </a:p>
          <a:p>
            <a:pPr marL="311079" indent="-311079" eaLnBrk="0" hangingPunct="0">
              <a:spcBef>
                <a:spcPct val="20000"/>
              </a:spcBef>
            </a:pPr>
            <a:endParaRPr lang="en-GB" altLang="en-US" sz="2177" dirty="0">
              <a:solidFill>
                <a:srgbClr val="000000"/>
              </a:solidFill>
              <a:latin typeface="Garamond" panose="02020404030301010803" pitchFamily="18" charset="0"/>
              <a:cs typeface="Arial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941492" y="366226"/>
            <a:ext cx="9699418" cy="69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GB" altLang="en-US" sz="2540" b="1" dirty="0">
                <a:solidFill>
                  <a:schemeClr val="tx1"/>
                </a:solidFill>
                <a:latin typeface="Garamond" panose="02020404030301010803" pitchFamily="18" charset="0"/>
              </a:rPr>
              <a:t>STRATEGIC POSITIONING</a:t>
            </a:r>
            <a:endParaRPr lang="en-GB" altLang="en-US" sz="2540" kern="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E4B5FA-008B-1D10-97F3-19C20D4B7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366" y="5337445"/>
            <a:ext cx="3210560" cy="156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1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28312" y="586636"/>
            <a:ext cx="8229600" cy="623995"/>
          </a:xfrm>
        </p:spPr>
        <p:txBody>
          <a:bodyPr/>
          <a:lstStyle/>
          <a:p>
            <a:pPr algn="ctr"/>
            <a:r>
              <a:rPr lang="en-IE" sz="3600" dirty="0">
                <a:solidFill>
                  <a:srgbClr val="C41A29"/>
                </a:solidFill>
                <a:latin typeface="+mn-lt"/>
              </a:rPr>
              <a:t>VISION: MARTIN LUTHER KING</a:t>
            </a:r>
          </a:p>
        </p:txBody>
      </p:sp>
      <p:pic>
        <p:nvPicPr>
          <p:cNvPr id="4" name="Dr. Martin Luther King Jr. Speech(I Have A Dream)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368286"/>
            <a:ext cx="7438225" cy="42757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93A74B-A14B-5864-3094-B019CCA09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5366" y="5801709"/>
            <a:ext cx="3210560" cy="11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LOGJ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353" y="2015536"/>
            <a:ext cx="3336831" cy="279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5127526" y="1204732"/>
            <a:ext cx="0" cy="462720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33" kern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311866" y="2207075"/>
            <a:ext cx="3657984" cy="391721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en-GB" altLang="en-US" sz="1633" b="1" kern="0" dirty="0">
                <a:solidFill>
                  <a:prstClr val="black"/>
                </a:solidFill>
                <a:latin typeface="Garamond" panose="02020404030301010803" pitchFamily="18" charset="0"/>
                <a:cs typeface="Consolas" pitchFamily="49" charset="0"/>
              </a:rPr>
              <a:t>Feedback and learning</a:t>
            </a:r>
          </a:p>
          <a:p>
            <a:pPr algn="ctr">
              <a:spcBef>
                <a:spcPct val="0"/>
              </a:spcBef>
              <a:buNone/>
              <a:defRPr/>
            </a:pPr>
            <a:endParaRPr lang="en-GB" altLang="en-US" sz="2177" b="1" kern="0" dirty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5376673" y="4298175"/>
            <a:ext cx="3984898" cy="391721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en-GB" altLang="en-US" sz="1633" b="1" kern="0" dirty="0">
                <a:solidFill>
                  <a:prstClr val="black"/>
                </a:solidFill>
                <a:latin typeface="Garamond" panose="02020404030301010803" pitchFamily="18" charset="0"/>
                <a:cs typeface="Consolas" pitchFamily="49" charset="0"/>
              </a:rPr>
              <a:t> Participation &amp; Communication 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5703587" y="2925710"/>
            <a:ext cx="2351767" cy="84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en-GB" altLang="en-US" sz="1633" b="1" kern="0" dirty="0">
                <a:solidFill>
                  <a:prstClr val="black"/>
                </a:solidFill>
                <a:latin typeface="Garamond" panose="02020404030301010803" pitchFamily="18" charset="0"/>
                <a:cs typeface="Consolas" pitchFamily="49" charset="0"/>
              </a:rPr>
              <a:t>Understanding</a:t>
            </a: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en-GB" altLang="en-US" sz="1633" b="1" kern="0" dirty="0">
                <a:solidFill>
                  <a:prstClr val="black"/>
                </a:solidFill>
                <a:latin typeface="Garamond" panose="02020404030301010803" pitchFamily="18" charset="0"/>
                <a:cs typeface="Consolas" pitchFamily="49" charset="0"/>
              </a:rPr>
              <a:t>Implications of </a:t>
            </a: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en-GB" altLang="en-US" sz="1633" b="1" kern="0" dirty="0">
                <a:solidFill>
                  <a:prstClr val="black"/>
                </a:solidFill>
                <a:latin typeface="Garamond" panose="02020404030301010803" pitchFamily="18" charset="0"/>
                <a:cs typeface="Consolas" pitchFamily="49" charset="0"/>
              </a:rPr>
              <a:t>Present Reality</a:t>
            </a:r>
            <a:endParaRPr lang="en-IE" altLang="en-US" sz="1633" b="1" kern="0" dirty="0">
              <a:solidFill>
                <a:prstClr val="black"/>
              </a:solidFill>
              <a:latin typeface="Garamond" panose="02020404030301010803" pitchFamily="18" charset="0"/>
              <a:cs typeface="Consolas" pitchFamily="49" charset="0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6030503" y="2860905"/>
            <a:ext cx="2024853" cy="1045550"/>
          </a:xfrm>
          <a:prstGeom prst="homePlate">
            <a:avLst>
              <a:gd name="adj" fmla="val 48416"/>
            </a:avLst>
          </a:prstGeom>
          <a:noFill/>
          <a:ln w="254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endParaRPr lang="en-US" altLang="en-US" sz="1633" kern="0">
              <a:solidFill>
                <a:prstClr val="black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164231" y="321197"/>
            <a:ext cx="9699418" cy="69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GB" altLang="en-US" sz="2540" b="1" dirty="0">
                <a:solidFill>
                  <a:schemeClr val="tx1"/>
                </a:solidFill>
                <a:latin typeface="Garamond" panose="02020404030301010803" pitchFamily="18" charset="0"/>
              </a:rPr>
              <a:t>WINNING HEARTS AND MINDS</a:t>
            </a:r>
            <a:endParaRPr lang="en-GB" altLang="en-US" sz="2540" kern="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266A25-7324-11FA-0251-FD280DBD2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200" y="5476239"/>
            <a:ext cx="2644725" cy="142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2128667" y="1057499"/>
            <a:ext cx="7465744" cy="410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1pPr>
            <a:lvl2pPr>
              <a:defRPr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2pPr>
            <a:lvl3pPr>
              <a:defRPr sz="16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3pPr>
            <a:lvl4pPr>
              <a:defRPr sz="16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4pPr>
            <a:lvl5pPr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1400">
                <a:solidFill>
                  <a:schemeClr val="bg2"/>
                </a:solidFill>
                <a:latin typeface="Calibri" pitchFamily="34" charset="0"/>
                <a:cs typeface="Tahoma" pitchFamily="34" charset="0"/>
              </a:defRPr>
            </a:lvl9pPr>
          </a:lstStyle>
          <a:p>
            <a:pPr marL="311079" indent="-311079">
              <a:spcBef>
                <a:spcPct val="20000"/>
              </a:spcBef>
              <a:buFont typeface="Arial" charset="0"/>
              <a:buChar char="•"/>
            </a:pPr>
            <a:r>
              <a:rPr lang="en-IE" altLang="en-US" sz="3600" dirty="0">
                <a:solidFill>
                  <a:schemeClr val="tx1"/>
                </a:solidFill>
                <a:latin typeface="Garamond" panose="02020404030301010803" pitchFamily="18" charset="0"/>
                <a:cs typeface="Arial" charset="0"/>
              </a:rPr>
              <a:t>Key logs </a:t>
            </a:r>
          </a:p>
          <a:p>
            <a:pPr marL="311079" indent="-311079">
              <a:spcBef>
                <a:spcPct val="20000"/>
              </a:spcBef>
              <a:buFont typeface="Arial" charset="0"/>
              <a:buChar char="•"/>
            </a:pPr>
            <a:r>
              <a:rPr lang="en-IE" altLang="en-US" sz="3600" dirty="0">
                <a:solidFill>
                  <a:schemeClr val="tx1"/>
                </a:solidFill>
                <a:latin typeface="Garamond" panose="02020404030301010803" pitchFamily="18" charset="0"/>
                <a:cs typeface="Arial" charset="0"/>
              </a:rPr>
              <a:t>The critical 15%</a:t>
            </a:r>
          </a:p>
          <a:p>
            <a:pPr marL="311079" indent="-311079">
              <a:spcBef>
                <a:spcPct val="20000"/>
              </a:spcBef>
              <a:buFont typeface="Arial" charset="0"/>
              <a:buChar char="•"/>
            </a:pPr>
            <a:r>
              <a:rPr lang="en-IE" altLang="en-US" sz="3600" dirty="0">
                <a:solidFill>
                  <a:schemeClr val="tx1"/>
                </a:solidFill>
                <a:latin typeface="Garamond" panose="02020404030301010803" pitchFamily="18" charset="0"/>
                <a:cs typeface="Arial" charset="0"/>
              </a:rPr>
              <a:t>Symbols</a:t>
            </a:r>
          </a:p>
          <a:p>
            <a:pPr marL="311079" indent="-311079">
              <a:spcBef>
                <a:spcPct val="20000"/>
              </a:spcBef>
              <a:buFont typeface="Arial" charset="0"/>
              <a:buChar char="•"/>
            </a:pPr>
            <a:r>
              <a:rPr lang="en-IE" altLang="en-US" sz="3600" dirty="0">
                <a:solidFill>
                  <a:schemeClr val="tx1"/>
                </a:solidFill>
                <a:latin typeface="Garamond" panose="02020404030301010803" pitchFamily="18" charset="0"/>
                <a:cs typeface="Arial" charset="0"/>
              </a:rPr>
              <a:t>Pride</a:t>
            </a:r>
            <a:endParaRPr lang="en-GB" altLang="en-US" sz="3600" dirty="0">
              <a:solidFill>
                <a:srgbClr val="000000"/>
              </a:solidFill>
              <a:latin typeface="Garamond" panose="02020404030301010803" pitchFamily="18" charset="0"/>
              <a:cs typeface="Arial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011830" y="366226"/>
            <a:ext cx="9699418" cy="69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GB" altLang="en-US" sz="2540" b="1" dirty="0">
                <a:solidFill>
                  <a:schemeClr val="tx1"/>
                </a:solidFill>
                <a:latin typeface="Garamond" panose="02020404030301010803" pitchFamily="18" charset="0"/>
              </a:rPr>
              <a:t>WINNING HEARTS AND MINDS</a:t>
            </a:r>
            <a:endParaRPr lang="en-GB" altLang="en-US" sz="2540" kern="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26FD9D-FCF0-74F7-96AB-CCDC0517C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366" y="5476239"/>
            <a:ext cx="3210560" cy="142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80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5739164" y="1279529"/>
            <a:ext cx="0" cy="4385261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IE" sz="1633"/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7081884" y="2123409"/>
            <a:ext cx="2285520" cy="3122248"/>
          </a:xfrm>
          <a:prstGeom prst="homePlate">
            <a:avLst>
              <a:gd name="adj" fmla="val 25000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 sz="1633"/>
          </a:p>
        </p:txBody>
      </p:sp>
      <p:grpSp>
        <p:nvGrpSpPr>
          <p:cNvPr id="4" name="Group 2"/>
          <p:cNvGrpSpPr/>
          <p:nvPr/>
        </p:nvGrpSpPr>
        <p:grpSpPr>
          <a:xfrm>
            <a:off x="2864622" y="1998166"/>
            <a:ext cx="6209040" cy="2854333"/>
            <a:chOff x="1403350" y="2925763"/>
            <a:chExt cx="6102350" cy="3146373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5795963" y="3933825"/>
              <a:ext cx="1709737" cy="1209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IE" altLang="en-US" sz="2177" b="1" dirty="0">
                  <a:latin typeface="Garamond" panose="02020404030301010803" pitchFamily="18" charset="0"/>
                </a:rPr>
                <a:t>What levers to pull to get results</a:t>
              </a:r>
              <a:endParaRPr lang="en-GB" altLang="en-US" sz="2177" b="1" dirty="0">
                <a:latin typeface="Garamond" panose="02020404030301010803" pitchFamily="18" charset="0"/>
              </a:endParaRPr>
            </a:p>
          </p:txBody>
        </p:sp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>
              <a:off x="1547813" y="2925763"/>
              <a:ext cx="1655762" cy="3025775"/>
            </a:xfrm>
            <a:prstGeom prst="homePlate">
              <a:avLst>
                <a:gd name="adj" fmla="val 25000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altLang="en-US" sz="1633">
                <a:latin typeface="Garamond" panose="02020404030301010803" pitchFamily="18" charset="0"/>
              </a:endParaRPr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547813" y="4005263"/>
              <a:ext cx="15113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E" sz="1633">
                <a:latin typeface="Garamond" panose="02020404030301010803" pitchFamily="18" charset="0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547813" y="5086350"/>
              <a:ext cx="143986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IE" sz="1633">
                <a:latin typeface="Garamond" panose="02020404030301010803" pitchFamily="18" charset="0"/>
              </a:endParaRPr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1547813" y="4078288"/>
              <a:ext cx="1566862" cy="963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IE" altLang="en-US" sz="1270" b="1" dirty="0">
                  <a:latin typeface="Garamond" panose="02020404030301010803" pitchFamily="18" charset="0"/>
                </a:rPr>
                <a:t>Who in what position?</a:t>
              </a:r>
            </a:p>
            <a:p>
              <a:pPr algn="ctr"/>
              <a:endParaRPr lang="en-IE" altLang="en-US" sz="1270" b="1" dirty="0">
                <a:latin typeface="Garamond" panose="02020404030301010803" pitchFamily="18" charset="0"/>
              </a:endParaRPr>
            </a:p>
            <a:p>
              <a:pPr algn="ctr"/>
              <a:r>
                <a:rPr lang="en-IE" altLang="en-US" sz="1270" b="1" dirty="0">
                  <a:latin typeface="Garamond" panose="02020404030301010803" pitchFamily="18" charset="0"/>
                </a:rPr>
                <a:t>Role of Teams?</a:t>
              </a:r>
              <a:endParaRPr lang="en-GB" altLang="en-US" sz="1270" b="1" dirty="0">
                <a:latin typeface="Garamond" panose="02020404030301010803" pitchFamily="18" charset="0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1403350" y="5086350"/>
              <a:ext cx="1709738" cy="748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IE" altLang="en-US" sz="1270" b="1" dirty="0">
                  <a:latin typeface="Garamond" panose="02020404030301010803" pitchFamily="18" charset="0"/>
                </a:rPr>
                <a:t>Impact on </a:t>
              </a:r>
            </a:p>
            <a:p>
              <a:pPr algn="ctr"/>
              <a:r>
                <a:rPr lang="en-IE" altLang="en-US" sz="1270" b="1" dirty="0">
                  <a:latin typeface="Garamond" panose="02020404030301010803" pitchFamily="18" charset="0"/>
                </a:rPr>
                <a:t>revenue </a:t>
              </a:r>
            </a:p>
            <a:p>
              <a:pPr algn="ctr"/>
              <a:r>
                <a:rPr lang="en-IE" altLang="en-US" sz="1270" b="1" dirty="0">
                  <a:latin typeface="Garamond" panose="02020404030301010803" pitchFamily="18" charset="0"/>
                </a:rPr>
                <a:t>and costs?</a:t>
              </a:r>
              <a:endParaRPr lang="en-GB" altLang="en-US" sz="1270" b="1" dirty="0">
                <a:latin typeface="Garamond" panose="02020404030301010803" pitchFamily="18" charset="0"/>
              </a:endParaRPr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1476375" y="5662613"/>
              <a:ext cx="1709738" cy="409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endParaRPr lang="en-US" altLang="en-US" sz="1814" b="1">
                <a:latin typeface="Garamond" panose="02020404030301010803" pitchFamily="18" charset="0"/>
              </a:endParaRPr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1403350" y="3286125"/>
              <a:ext cx="1709738" cy="317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IE" altLang="en-US" sz="1270" b="1" dirty="0">
                  <a:latin typeface="Garamond" panose="02020404030301010803" pitchFamily="18" charset="0"/>
                </a:rPr>
                <a:t>A new structure?</a:t>
              </a:r>
              <a:endParaRPr lang="en-GB" altLang="en-US" sz="1270" b="1" dirty="0">
                <a:latin typeface="Garamond" panose="02020404030301010803" pitchFamily="18" charset="0"/>
              </a:endParaRPr>
            </a:p>
          </p:txBody>
        </p:sp>
        <p:sp>
          <p:nvSpPr>
            <p:cNvPr id="13" name="AutoShape 14"/>
            <p:cNvSpPr>
              <a:spLocks noChangeArrowheads="1"/>
            </p:cNvSpPr>
            <p:nvPr/>
          </p:nvSpPr>
          <p:spPr bwMode="auto">
            <a:xfrm>
              <a:off x="3419475" y="4019550"/>
              <a:ext cx="1905000" cy="838200"/>
            </a:xfrm>
            <a:prstGeom prst="rightArrow">
              <a:avLst>
                <a:gd name="adj1" fmla="val 50000"/>
                <a:gd name="adj2" fmla="val 56818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 sz="1633">
                <a:latin typeface="Garamond" panose="02020404030301010803" pitchFamily="18" charset="0"/>
              </a:endParaRPr>
            </a:p>
          </p:txBody>
        </p:sp>
      </p:grp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882876" y="279346"/>
            <a:ext cx="9699418" cy="69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GB" altLang="en-US" sz="2540" b="1" dirty="0">
                <a:solidFill>
                  <a:schemeClr val="tx1"/>
                </a:solidFill>
                <a:latin typeface="Garamond" panose="02020404030301010803" pitchFamily="18" charset="0"/>
              </a:rPr>
              <a:t>ACHIEVING BALANCE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D4F9DAF-F28B-CDE2-9119-E648D9C2F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366" y="5337445"/>
            <a:ext cx="3210560" cy="156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7062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KOLKOVO template_16_9_centres (1)">
  <a:themeElements>
    <a:clrScheme name="centres">
      <a:dk1>
        <a:srgbClr val="1362AA"/>
      </a:dk1>
      <a:lt1>
        <a:srgbClr val="FFFFFF"/>
      </a:lt1>
      <a:dk2>
        <a:srgbClr val="1E4385"/>
      </a:dk2>
      <a:lt2>
        <a:srgbClr val="67A7DE"/>
      </a:lt2>
      <a:accent1>
        <a:srgbClr val="577690"/>
      </a:accent1>
      <a:accent2>
        <a:srgbClr val="162D5E"/>
      </a:accent2>
      <a:accent3>
        <a:srgbClr val="5F676C"/>
      </a:accent3>
      <a:accent4>
        <a:srgbClr val="1E4385"/>
      </a:accent4>
      <a:accent5>
        <a:srgbClr val="000000"/>
      </a:accent5>
      <a:accent6>
        <a:srgbClr val="94B6D2"/>
      </a:accent6>
      <a:hlink>
        <a:srgbClr val="0000CC"/>
      </a:hlink>
      <a:folHlink>
        <a:srgbClr val="990099"/>
      </a:folHlink>
    </a:clrScheme>
    <a:fontScheme name="skolkovo">
      <a:majorFont>
        <a:latin typeface="Arial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OLKOVO template_16_9_centres.potx" id="{3BAC983E-D62E-4F41-8BE2-30821961C01B}" vid="{BA42FFC7-C4F0-4BC0-B326-B46687A6BD5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ED415323E0BD4FBB26EA9EC08FC1E2" ma:contentTypeVersion="14" ma:contentTypeDescription="Utwórz nowy dokument." ma:contentTypeScope="" ma:versionID="93abbc39e33e2c19da413d7a0577e042">
  <xsd:schema xmlns:xsd="http://www.w3.org/2001/XMLSchema" xmlns:xs="http://www.w3.org/2001/XMLSchema" xmlns:p="http://schemas.microsoft.com/office/2006/metadata/properties" xmlns:ns3="0e68274f-d325-4270-b3df-dd3ff034fec7" xmlns:ns4="6e8f5dae-486e-4935-90fa-cf75acd11ab5" targetNamespace="http://schemas.microsoft.com/office/2006/metadata/properties" ma:root="true" ma:fieldsID="c6e9b40cc7c7a43e9a922f131093d19b" ns3:_="" ns4:_="">
    <xsd:import namespace="0e68274f-d325-4270-b3df-dd3ff034fec7"/>
    <xsd:import namespace="6e8f5dae-486e-4935-90fa-cf75acd11a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68274f-d325-4270-b3df-dd3ff034fe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8f5dae-486e-4935-90fa-cf75acd11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4658BB2-50B6-4C9B-91C5-A1083F277D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03639A-29BA-4FD1-9DA6-D3E644513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68274f-d325-4270-b3df-dd3ff034fec7"/>
    <ds:schemaRef ds:uri="6e8f5dae-486e-4935-90fa-cf75acd11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07353C-1938-4E6A-94A9-424576F493FD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dcmitype/"/>
    <ds:schemaRef ds:uri="6e8f5dae-486e-4935-90fa-cf75acd11ab5"/>
    <ds:schemaRef ds:uri="http://purl.org/dc/terms/"/>
    <ds:schemaRef ds:uri="http://schemas.openxmlformats.org/package/2006/metadata/core-properties"/>
    <ds:schemaRef ds:uri="0e68274f-d325-4270-b3df-dd3ff034fec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353</Words>
  <Application>Microsoft Macintosh PowerPoint</Application>
  <PresentationFormat>Widescreen</PresentationFormat>
  <Paragraphs>144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Arial</vt:lpstr>
      <vt:lpstr>Arial headings</vt:lpstr>
      <vt:lpstr>Calibri</vt:lpstr>
      <vt:lpstr>Calibri Light</vt:lpstr>
      <vt:lpstr>Garamond</vt:lpstr>
      <vt:lpstr>Georgia</vt:lpstr>
      <vt:lpstr>Motyw pakietu Office</vt:lpstr>
      <vt:lpstr>14_Office Theme</vt:lpstr>
      <vt:lpstr>SKOLKOVO template_16_9_centres (1)</vt:lpstr>
      <vt:lpstr> Leading Change:The Challenge of WBL</vt:lpstr>
      <vt:lpstr>PowerPoint Presentation</vt:lpstr>
      <vt:lpstr>PowerPoint Presentation</vt:lpstr>
      <vt:lpstr>PowerPoint Presentation</vt:lpstr>
      <vt:lpstr>PowerPoint Presentation</vt:lpstr>
      <vt:lpstr>VISION: MARTIN LUTHER KING</vt:lpstr>
      <vt:lpstr>PowerPoint Presentation</vt:lpstr>
      <vt:lpstr>PowerPoint Presentation</vt:lpstr>
      <vt:lpstr>PowerPoint Presentation</vt:lpstr>
      <vt:lpstr>PowerPoint Presentation</vt:lpstr>
      <vt:lpstr>WBL and Universities</vt:lpstr>
      <vt:lpstr>PowerPoint Presentation</vt:lpstr>
    </vt:vector>
  </TitlesOfParts>
  <Company>IESE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Wioletta</dc:creator>
  <cp:lastModifiedBy>Michele Agius</cp:lastModifiedBy>
  <cp:revision>47</cp:revision>
  <dcterms:created xsi:type="dcterms:W3CDTF">2021-09-01T08:04:00Z</dcterms:created>
  <dcterms:modified xsi:type="dcterms:W3CDTF">2026-05-25T10:11:45Z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0x0101003EED415323E0BD4FBB26EA9EC08FC1E2</vt:lpwstr>
  </property>
</Properties>
</file>